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Economica" panose="020B060402020202020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Source Code Pro" panose="020B0509030403020204"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3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5704a13d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5704a13d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68429b77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68429b77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704a13d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5704a13d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5704a13d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5704a13d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5704a13d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5704a13d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68429b77c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68429b77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Semivar vs distance: colorado-variance of distance.. </a:t>
            </a:r>
            <a:endParaRPr/>
          </a:p>
          <a:p>
            <a:pPr marL="0" lvl="0" indent="0" algn="l" rtl="0">
              <a:spcBef>
                <a:spcPts val="0"/>
              </a:spcBef>
              <a:spcAft>
                <a:spcPts val="0"/>
              </a:spcAft>
              <a:buNone/>
            </a:pPr>
            <a:r>
              <a:rPr lang="en"/>
              <a:t>Points wd measurements: colorado coordinates.. 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5704a13dd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05704a13d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68429b77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068429b77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5704a13dd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5704a13dd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5704a13dd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5704a13dd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05704a13dd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05704a13dd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5704a13dd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05704a13dd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05704a13dd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5704a13dd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68429b77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68429b77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6eac66d73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06eac66d73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068429b77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68429b77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dataset has 47 columns as you can see on the screen, Among which ….. Are categorical and … are numerical.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8429b77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8429b77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Identified number of null values</a:t>
            </a:r>
            <a:endParaRPr/>
          </a:p>
          <a:p>
            <a:pPr marL="457200" lvl="0" indent="-317500" algn="l" rtl="0">
              <a:spcBef>
                <a:spcPts val="0"/>
              </a:spcBef>
              <a:spcAft>
                <a:spcPts val="0"/>
              </a:spcAft>
              <a:buSzPts val="1400"/>
              <a:buAutoNum type="arabicPeriod"/>
            </a:pPr>
            <a:r>
              <a:rPr lang="en"/>
              <a:t>Removed the null values</a:t>
            </a:r>
            <a:endParaRPr/>
          </a:p>
          <a:p>
            <a:pPr marL="457200" lvl="0" indent="-317500" algn="l" rtl="0">
              <a:spcBef>
                <a:spcPts val="0"/>
              </a:spcBef>
              <a:spcAft>
                <a:spcPts val="0"/>
              </a:spcAft>
              <a:buSzPts val="1400"/>
              <a:buAutoNum type="arabicPeriod"/>
            </a:pPr>
            <a:r>
              <a:rPr lang="en"/>
              <a:t>There are 47 columns in total. After applying unique function, all the redundant column are removed and we are left with 34 variables.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68429b77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68429b77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transformed the columns with character data type into numerical in order to make the data feasible for regression.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68429b77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68429b77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r>
              <a:rPr lang="en">
                <a:solidFill>
                  <a:schemeClr val="dk1"/>
                </a:solidFill>
              </a:rPr>
              <a:t>Derive data from summary</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Derive data from describe (also what is “lowest “in each variable?)</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Box plots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Histograms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Correlation matrix</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5704a13d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5704a13d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68429b77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68429b77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What is logistic regression and how did we apply for our data</a:t>
            </a:r>
            <a:endParaRPr/>
          </a:p>
          <a:p>
            <a:pPr marL="457200" lvl="0" indent="-317500" algn="l" rtl="0">
              <a:spcBef>
                <a:spcPts val="0"/>
              </a:spcBef>
              <a:spcAft>
                <a:spcPts val="0"/>
              </a:spcAft>
              <a:buSzPts val="1400"/>
              <a:buAutoNum type="arabicPeriod"/>
            </a:pPr>
            <a:r>
              <a:rPr lang="en"/>
              <a:t>Observations of model</a:t>
            </a:r>
            <a:endParaRPr/>
          </a:p>
          <a:p>
            <a:pPr marL="457200" lvl="0" indent="-317500" algn="l" rtl="0">
              <a:spcBef>
                <a:spcPts val="0"/>
              </a:spcBef>
              <a:spcAft>
                <a:spcPts val="0"/>
              </a:spcAft>
              <a:buSzPts val="1400"/>
              <a:buAutoNum type="arabicPeriod"/>
            </a:pPr>
            <a:r>
              <a:rPr lang="en"/>
              <a:t>What is step AIC</a:t>
            </a:r>
            <a:endParaRPr/>
          </a:p>
          <a:p>
            <a:pPr marL="457200" lvl="0" indent="-317500" algn="l" rtl="0">
              <a:spcBef>
                <a:spcPts val="0"/>
              </a:spcBef>
              <a:spcAft>
                <a:spcPts val="0"/>
              </a:spcAft>
              <a:buSzPts val="1400"/>
              <a:buAutoNum type="arabicPeriod"/>
            </a:pPr>
            <a:r>
              <a:rPr lang="en"/>
              <a:t>Observations of best model</a:t>
            </a:r>
            <a:endParaRPr/>
          </a:p>
          <a:p>
            <a:pPr marL="457200" lvl="0" indent="-317500" algn="l" rtl="0">
              <a:spcBef>
                <a:spcPts val="0"/>
              </a:spcBef>
              <a:spcAft>
                <a:spcPts val="0"/>
              </a:spcAft>
              <a:buSzPts val="1400"/>
              <a:buAutoNum type="arabicPeriod"/>
            </a:pPr>
            <a:r>
              <a:rPr lang="en"/>
              <a:t>DW test and correlation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68429b77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68429b77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3" y="-1"/>
            <a:ext cx="9144003" cy="5143501"/>
          </a:xfrm>
          <a:prstGeom prst="rect">
            <a:avLst/>
          </a:prstGeom>
          <a:noFill/>
          <a:ln>
            <a:noFill/>
          </a:ln>
        </p:spPr>
      </p:pic>
      <p:sp>
        <p:nvSpPr>
          <p:cNvPr id="63" name="Google Shape;63;p13"/>
          <p:cNvSpPr txBox="1"/>
          <p:nvPr/>
        </p:nvSpPr>
        <p:spPr>
          <a:xfrm>
            <a:off x="112050" y="829200"/>
            <a:ext cx="3384300" cy="1262100"/>
          </a:xfrm>
          <a:prstGeom prst="rect">
            <a:avLst/>
          </a:prstGeom>
          <a:solidFill>
            <a:srgbClr val="20212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solidFill>
                  <a:srgbClr val="FFFFFF"/>
                </a:solidFill>
                <a:latin typeface="Roboto"/>
                <a:ea typeface="Roboto"/>
                <a:cs typeface="Roboto"/>
                <a:sym typeface="Roboto"/>
              </a:rPr>
              <a:t>US ACCIDENTS ANALYSIS</a:t>
            </a:r>
            <a:endParaRPr sz="3500" b="1">
              <a:solidFill>
                <a:srgbClr val="FFFFFF"/>
              </a:solidFill>
              <a:latin typeface="Roboto"/>
              <a:ea typeface="Roboto"/>
              <a:cs typeface="Roboto"/>
              <a:sym typeface="Roboto"/>
            </a:endParaRPr>
          </a:p>
        </p:txBody>
      </p:sp>
      <p:sp>
        <p:nvSpPr>
          <p:cNvPr id="64" name="Google Shape;64;p13"/>
          <p:cNvSpPr txBox="1"/>
          <p:nvPr/>
        </p:nvSpPr>
        <p:spPr>
          <a:xfrm>
            <a:off x="6790775" y="4112550"/>
            <a:ext cx="1972500" cy="400200"/>
          </a:xfrm>
          <a:prstGeom prst="rect">
            <a:avLst/>
          </a:prstGeom>
          <a:solidFill>
            <a:srgbClr val="20212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lt1"/>
                </a:solidFill>
                <a:latin typeface="Roboto"/>
                <a:ea typeface="Roboto"/>
                <a:cs typeface="Roboto"/>
                <a:sym typeface="Roboto"/>
              </a:rPr>
              <a:t>-Aditya K Nagori </a:t>
            </a:r>
            <a:endParaRPr b="1" dirty="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Variance Inflation factor</a:t>
            </a:r>
            <a:endParaRPr/>
          </a:p>
        </p:txBody>
      </p:sp>
      <p:sp>
        <p:nvSpPr>
          <p:cNvPr id="158" name="Google Shape;158;p2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9" name="Google Shape;159;p22"/>
          <p:cNvPicPr preferRelativeResize="0"/>
          <p:nvPr/>
        </p:nvPicPr>
        <p:blipFill>
          <a:blip r:embed="rId3">
            <a:alphaModFix/>
          </a:blip>
          <a:stretch>
            <a:fillRect/>
          </a:stretch>
        </p:blipFill>
        <p:spPr>
          <a:xfrm>
            <a:off x="461500" y="2116025"/>
            <a:ext cx="8370801" cy="118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311700" y="130225"/>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Model Prediction</a:t>
            </a:r>
            <a:endParaRPr/>
          </a:p>
          <a:p>
            <a:pPr marL="0" lvl="0" indent="0" algn="l" rtl="0">
              <a:spcBef>
                <a:spcPts val="0"/>
              </a:spcBef>
              <a:spcAft>
                <a:spcPts val="0"/>
              </a:spcAft>
              <a:buNone/>
            </a:pPr>
            <a:endParaRPr/>
          </a:p>
        </p:txBody>
      </p:sp>
      <p:sp>
        <p:nvSpPr>
          <p:cNvPr id="165" name="Google Shape;165;p23"/>
          <p:cNvSpPr txBox="1">
            <a:spLocks noGrp="1"/>
          </p:cNvSpPr>
          <p:nvPr>
            <p:ph type="body" idx="1"/>
          </p:nvPr>
        </p:nvSpPr>
        <p:spPr>
          <a:xfrm>
            <a:off x="265850" y="669575"/>
            <a:ext cx="85206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Best model is taken to train and test </a:t>
            </a:r>
            <a:endParaRPr/>
          </a:p>
          <a:p>
            <a:pPr marL="457200" lvl="0" indent="-342900" algn="l" rtl="0">
              <a:spcBef>
                <a:spcPts val="0"/>
              </a:spcBef>
              <a:spcAft>
                <a:spcPts val="0"/>
              </a:spcAft>
              <a:buSzPts val="1800"/>
              <a:buChar char="●"/>
            </a:pPr>
            <a:r>
              <a:rPr lang="en"/>
              <a:t>Summary of 80% data is taken and 20% predicted</a:t>
            </a:r>
            <a:endParaRPr/>
          </a:p>
          <a:p>
            <a:pPr marL="457200" lvl="0" indent="-342900" algn="l" rtl="0">
              <a:spcBef>
                <a:spcPts val="0"/>
              </a:spcBef>
              <a:spcAft>
                <a:spcPts val="0"/>
              </a:spcAft>
              <a:buSzPts val="1800"/>
              <a:buChar char="●"/>
            </a:pPr>
            <a:r>
              <a:rPr lang="en"/>
              <a:t>If the Probability of predicted values compared to actual greater than 0.5 then it is considered to be positive outcome. If the probability is less than 0.5 it is considered to be negative outcome.</a:t>
            </a:r>
            <a:endParaRPr/>
          </a:p>
          <a:p>
            <a:pPr marL="457200" lvl="0" indent="-342900" algn="l" rtl="0">
              <a:spcBef>
                <a:spcPts val="0"/>
              </a:spcBef>
              <a:spcAft>
                <a:spcPts val="0"/>
              </a:spcAft>
              <a:buSzPts val="1800"/>
              <a:buChar char="●"/>
            </a:pPr>
            <a:r>
              <a:rPr lang="en"/>
              <a:t>Mean value=r2</a:t>
            </a:r>
            <a:endParaRPr/>
          </a:p>
          <a:p>
            <a:pPr marL="457200" lvl="0" indent="0" algn="l" rtl="0">
              <a:spcBef>
                <a:spcPts val="1200"/>
              </a:spcBef>
              <a:spcAft>
                <a:spcPts val="1200"/>
              </a:spcAft>
              <a:buNone/>
            </a:pPr>
            <a:endParaRPr/>
          </a:p>
        </p:txBody>
      </p:sp>
      <p:pic>
        <p:nvPicPr>
          <p:cNvPr id="166" name="Google Shape;166;p23"/>
          <p:cNvPicPr preferRelativeResize="0"/>
          <p:nvPr/>
        </p:nvPicPr>
        <p:blipFill>
          <a:blip r:embed="rId3">
            <a:alphaModFix/>
          </a:blip>
          <a:stretch>
            <a:fillRect/>
          </a:stretch>
        </p:blipFill>
        <p:spPr>
          <a:xfrm>
            <a:off x="28013" y="2804100"/>
            <a:ext cx="9087975" cy="1529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72" name="Google Shape;172;p2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3" name="Google Shape;173;p24"/>
          <p:cNvPicPr preferRelativeResize="0"/>
          <p:nvPr/>
        </p:nvPicPr>
        <p:blipFill>
          <a:blip r:embed="rId3">
            <a:alphaModFix/>
          </a:blip>
          <a:stretch>
            <a:fillRect/>
          </a:stretch>
        </p:blipFill>
        <p:spPr>
          <a:xfrm>
            <a:off x="438500" y="1797075"/>
            <a:ext cx="8705499" cy="1475050"/>
          </a:xfrm>
          <a:prstGeom prst="rect">
            <a:avLst/>
          </a:prstGeom>
          <a:noFill/>
          <a:ln>
            <a:noFill/>
          </a:ln>
        </p:spPr>
      </p:pic>
      <p:pic>
        <p:nvPicPr>
          <p:cNvPr id="174" name="Google Shape;174;p24"/>
          <p:cNvPicPr preferRelativeResize="0"/>
          <p:nvPr/>
        </p:nvPicPr>
        <p:blipFill>
          <a:blip r:embed="rId4">
            <a:alphaModFix/>
          </a:blip>
          <a:stretch>
            <a:fillRect/>
          </a:stretch>
        </p:blipFill>
        <p:spPr>
          <a:xfrm>
            <a:off x="1065375" y="67225"/>
            <a:ext cx="6901202" cy="4908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73"/>
                                        </p:tgtEl>
                                      </p:cBhvr>
                                    </p:animEffect>
                                    <p:set>
                                      <p:cBhvr>
                                        <p:cTn id="12" dur="1" fill="hold">
                                          <p:stCondLst>
                                            <p:cond delay="1000"/>
                                          </p:stCondLst>
                                        </p:cTn>
                                        <p:tgtEl>
                                          <p:spTgt spid="17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0" name="Google Shape;180;p25"/>
          <p:cNvPicPr preferRelativeResize="0"/>
          <p:nvPr/>
        </p:nvPicPr>
        <p:blipFill>
          <a:blip r:embed="rId3">
            <a:alphaModFix/>
          </a:blip>
          <a:stretch>
            <a:fillRect/>
          </a:stretch>
        </p:blipFill>
        <p:spPr>
          <a:xfrm>
            <a:off x="1021575" y="1064888"/>
            <a:ext cx="7212898" cy="3674676"/>
          </a:xfrm>
          <a:prstGeom prst="rect">
            <a:avLst/>
          </a:prstGeom>
          <a:noFill/>
          <a:ln>
            <a:noFill/>
          </a:ln>
        </p:spPr>
      </p:pic>
      <p:pic>
        <p:nvPicPr>
          <p:cNvPr id="181" name="Google Shape;181;p25"/>
          <p:cNvPicPr preferRelativeResize="0"/>
          <p:nvPr/>
        </p:nvPicPr>
        <p:blipFill>
          <a:blip r:embed="rId4">
            <a:alphaModFix/>
          </a:blip>
          <a:stretch>
            <a:fillRect/>
          </a:stretch>
        </p:blipFill>
        <p:spPr>
          <a:xfrm>
            <a:off x="0" y="2571762"/>
            <a:ext cx="9144001" cy="1936026"/>
          </a:xfrm>
          <a:prstGeom prst="rect">
            <a:avLst/>
          </a:prstGeom>
          <a:noFill/>
          <a:ln>
            <a:noFill/>
          </a:ln>
        </p:spPr>
      </p:pic>
      <p:pic>
        <p:nvPicPr>
          <p:cNvPr id="182" name="Google Shape;182;p25"/>
          <p:cNvPicPr preferRelativeResize="0"/>
          <p:nvPr/>
        </p:nvPicPr>
        <p:blipFill>
          <a:blip r:embed="rId5">
            <a:alphaModFix/>
          </a:blip>
          <a:stretch>
            <a:fillRect/>
          </a:stretch>
        </p:blipFill>
        <p:spPr>
          <a:xfrm>
            <a:off x="1121400" y="0"/>
            <a:ext cx="6480204" cy="48297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80"/>
                                        </p:tgtEl>
                                      </p:cBhvr>
                                    </p:animEffect>
                                    <p:set>
                                      <p:cBhvr>
                                        <p:cTn id="12" dur="1" fill="hold">
                                          <p:stCondLst>
                                            <p:cond delay="1000"/>
                                          </p:stCondLst>
                                        </p:cTn>
                                        <p:tgtEl>
                                          <p:spTgt spid="18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1000"/>
                                        <p:tgtEl>
                                          <p:spTgt spid="1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81"/>
                                        </p:tgtEl>
                                      </p:cBhvr>
                                    </p:animEffect>
                                    <p:set>
                                      <p:cBhvr>
                                        <p:cTn id="22" dur="1" fill="hold">
                                          <p:stCondLst>
                                            <p:cond delay="1000"/>
                                          </p:stCondLst>
                                        </p:cTn>
                                        <p:tgtEl>
                                          <p:spTgt spid="18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fade">
                                      <p:cBhvr>
                                        <p:cTn id="27"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304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r>
              <a:rPr lang="en"/>
              <a:t>Kriging model</a:t>
            </a:r>
            <a:endParaRPr/>
          </a:p>
        </p:txBody>
      </p:sp>
      <p:sp>
        <p:nvSpPr>
          <p:cNvPr id="188" name="Google Shape;188;p2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9" name="Google Shape;189;p26"/>
          <p:cNvPicPr preferRelativeResize="0"/>
          <p:nvPr/>
        </p:nvPicPr>
        <p:blipFill>
          <a:blip r:embed="rId3">
            <a:alphaModFix/>
          </a:blip>
          <a:stretch>
            <a:fillRect/>
          </a:stretch>
        </p:blipFill>
        <p:spPr>
          <a:xfrm>
            <a:off x="1277400" y="872203"/>
            <a:ext cx="6589201" cy="4060051"/>
          </a:xfrm>
          <a:prstGeom prst="rect">
            <a:avLst/>
          </a:prstGeom>
          <a:noFill/>
          <a:ln>
            <a:noFill/>
          </a:ln>
        </p:spPr>
      </p:pic>
      <p:pic>
        <p:nvPicPr>
          <p:cNvPr id="190" name="Google Shape;190;p26"/>
          <p:cNvPicPr preferRelativeResize="0"/>
          <p:nvPr/>
        </p:nvPicPr>
        <p:blipFill>
          <a:blip r:embed="rId4">
            <a:alphaModFix/>
          </a:blip>
          <a:stretch>
            <a:fillRect/>
          </a:stretch>
        </p:blipFill>
        <p:spPr>
          <a:xfrm>
            <a:off x="1794125" y="1355900"/>
            <a:ext cx="4982586" cy="3099900"/>
          </a:xfrm>
          <a:prstGeom prst="rect">
            <a:avLst/>
          </a:prstGeom>
          <a:noFill/>
          <a:ln>
            <a:noFill/>
          </a:ln>
        </p:spPr>
      </p:pic>
      <p:pic>
        <p:nvPicPr>
          <p:cNvPr id="191" name="Google Shape;191;p26"/>
          <p:cNvPicPr preferRelativeResize="0"/>
          <p:nvPr/>
        </p:nvPicPr>
        <p:blipFill rotWithShape="1">
          <a:blip r:embed="rId5">
            <a:alphaModFix/>
          </a:blip>
          <a:srcRect l="5660" t="2011" b="12371"/>
          <a:stretch/>
        </p:blipFill>
        <p:spPr>
          <a:xfrm>
            <a:off x="2117900" y="861723"/>
            <a:ext cx="5395725" cy="3822326"/>
          </a:xfrm>
          <a:prstGeom prst="rect">
            <a:avLst/>
          </a:prstGeom>
          <a:noFill/>
          <a:ln>
            <a:noFill/>
          </a:ln>
        </p:spPr>
      </p:pic>
      <p:pic>
        <p:nvPicPr>
          <p:cNvPr id="192" name="Google Shape;192;p26"/>
          <p:cNvPicPr preferRelativeResize="0"/>
          <p:nvPr/>
        </p:nvPicPr>
        <p:blipFill>
          <a:blip r:embed="rId6">
            <a:alphaModFix/>
          </a:blip>
          <a:stretch>
            <a:fillRect/>
          </a:stretch>
        </p:blipFill>
        <p:spPr>
          <a:xfrm>
            <a:off x="0" y="398746"/>
            <a:ext cx="9144001" cy="4346008"/>
          </a:xfrm>
          <a:prstGeom prst="rect">
            <a:avLst/>
          </a:prstGeom>
          <a:noFill/>
          <a:ln>
            <a:noFill/>
          </a:ln>
        </p:spPr>
      </p:pic>
      <p:pic>
        <p:nvPicPr>
          <p:cNvPr id="193" name="Google Shape;193;p26"/>
          <p:cNvPicPr preferRelativeResize="0"/>
          <p:nvPr/>
        </p:nvPicPr>
        <p:blipFill>
          <a:blip r:embed="rId7">
            <a:alphaModFix/>
          </a:blip>
          <a:stretch>
            <a:fillRect/>
          </a:stretch>
        </p:blipFill>
        <p:spPr>
          <a:xfrm>
            <a:off x="576762" y="278625"/>
            <a:ext cx="7417301" cy="46536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92"/>
                                        </p:tgtEl>
                                      </p:cBhvr>
                                    </p:animEffect>
                                    <p:set>
                                      <p:cBhvr>
                                        <p:cTn id="12" dur="1" fill="hold">
                                          <p:stCondLst>
                                            <p:cond delay="1000"/>
                                          </p:stCondLst>
                                        </p:cTn>
                                        <p:tgtEl>
                                          <p:spTgt spid="19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fade">
                                      <p:cBhvr>
                                        <p:cTn id="17" dur="1000"/>
                                        <p:tgtEl>
                                          <p:spTgt spid="1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93"/>
                                        </p:tgtEl>
                                      </p:cBhvr>
                                    </p:animEffect>
                                    <p:set>
                                      <p:cBhvr>
                                        <p:cTn id="22" dur="1" fill="hold">
                                          <p:stCondLst>
                                            <p:cond delay="1000"/>
                                          </p:stCondLst>
                                        </p:cTn>
                                        <p:tgtEl>
                                          <p:spTgt spid="19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1000"/>
                                        <p:tgtEl>
                                          <p:spTgt spid="1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90"/>
                                        </p:tgtEl>
                                      </p:cBhvr>
                                    </p:animEffect>
                                    <p:set>
                                      <p:cBhvr>
                                        <p:cTn id="32" dur="1" fill="hold">
                                          <p:stCondLst>
                                            <p:cond delay="1000"/>
                                          </p:stCondLst>
                                        </p:cTn>
                                        <p:tgtEl>
                                          <p:spTgt spid="19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9"/>
                                        </p:tgtEl>
                                        <p:attrNameLst>
                                          <p:attrName>style.visibility</p:attrName>
                                        </p:attrNameLst>
                                      </p:cBhvr>
                                      <p:to>
                                        <p:strVal val="visible"/>
                                      </p:to>
                                    </p:set>
                                    <p:animEffect transition="in" filter="fade">
                                      <p:cBhvr>
                                        <p:cTn id="37" dur="1000"/>
                                        <p:tgtEl>
                                          <p:spTgt spid="1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89"/>
                                        </p:tgtEl>
                                      </p:cBhvr>
                                    </p:animEffect>
                                    <p:set>
                                      <p:cBhvr>
                                        <p:cTn id="42" dur="1" fill="hold">
                                          <p:stCondLst>
                                            <p:cond delay="1000"/>
                                          </p:stCondLst>
                                        </p:cTn>
                                        <p:tgtEl>
                                          <p:spTgt spid="18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fade">
                                      <p:cBhvr>
                                        <p:cTn id="47" dur="10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191"/>
                                        </p:tgtEl>
                                      </p:cBhvr>
                                    </p:animEffect>
                                    <p:set>
                                      <p:cBhvr>
                                        <p:cTn id="52" dur="1" fill="hold">
                                          <p:stCondLst>
                                            <p:cond delay="1000"/>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99" name="Google Shape;199;p2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0" name="Google Shape;200;p27"/>
          <p:cNvPicPr preferRelativeResize="0"/>
          <p:nvPr/>
        </p:nvPicPr>
        <p:blipFill>
          <a:blip r:embed="rId3">
            <a:alphaModFix/>
          </a:blip>
          <a:stretch>
            <a:fillRect/>
          </a:stretch>
        </p:blipFill>
        <p:spPr>
          <a:xfrm>
            <a:off x="2753899" y="541923"/>
            <a:ext cx="5146250" cy="4493902"/>
          </a:xfrm>
          <a:prstGeom prst="rect">
            <a:avLst/>
          </a:prstGeom>
          <a:noFill/>
          <a:ln>
            <a:noFill/>
          </a:ln>
        </p:spPr>
      </p:pic>
      <p:pic>
        <p:nvPicPr>
          <p:cNvPr id="201" name="Google Shape;201;p27"/>
          <p:cNvPicPr preferRelativeResize="0"/>
          <p:nvPr/>
        </p:nvPicPr>
        <p:blipFill>
          <a:blip r:embed="rId4">
            <a:alphaModFix/>
          </a:blip>
          <a:stretch>
            <a:fillRect/>
          </a:stretch>
        </p:blipFill>
        <p:spPr>
          <a:xfrm>
            <a:off x="2024227" y="992300"/>
            <a:ext cx="4432475" cy="3870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01"/>
                                        </p:tgtEl>
                                      </p:cBhvr>
                                    </p:animEffect>
                                    <p:set>
                                      <p:cBhvr>
                                        <p:cTn id="12" dur="1" fill="hold">
                                          <p:stCondLst>
                                            <p:cond delay="1000"/>
                                          </p:stCondLst>
                                        </p:cTn>
                                        <p:tgtEl>
                                          <p:spTgt spid="20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gtEl>
                                        <p:attrNameLst>
                                          <p:attrName>style.visibility</p:attrName>
                                        </p:attrNameLst>
                                      </p:cBhvr>
                                      <p:to>
                                        <p:strVal val="visible"/>
                                      </p:to>
                                    </p:set>
                                    <p:animEffect transition="in" filter="fade">
                                      <p:cBhvr>
                                        <p:cTn id="17" dur="1000"/>
                                        <p:tgtEl>
                                          <p:spTgt spid="2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200"/>
                                        </p:tgtEl>
                                      </p:cBhvr>
                                    </p:animEffect>
                                    <p:set>
                                      <p:cBhvr>
                                        <p:cTn id="22" dur="1" fill="hold">
                                          <p:stCondLst>
                                            <p:cond delay="1000"/>
                                          </p:stCondLst>
                                        </p:cTn>
                                        <p:tgtEl>
                                          <p:spTgt spid="2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268175" y="0"/>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Time series forecasting</a:t>
            </a:r>
            <a:endParaRPr/>
          </a:p>
        </p:txBody>
      </p:sp>
      <p:sp>
        <p:nvSpPr>
          <p:cNvPr id="207" name="Google Shape;207;p2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8" name="Google Shape;208;p28"/>
          <p:cNvPicPr preferRelativeResize="0"/>
          <p:nvPr/>
        </p:nvPicPr>
        <p:blipFill>
          <a:blip r:embed="rId3">
            <a:alphaModFix/>
          </a:blip>
          <a:stretch>
            <a:fillRect/>
          </a:stretch>
        </p:blipFill>
        <p:spPr>
          <a:xfrm>
            <a:off x="2743475" y="866675"/>
            <a:ext cx="5399598" cy="3888449"/>
          </a:xfrm>
          <a:prstGeom prst="rect">
            <a:avLst/>
          </a:prstGeom>
          <a:noFill/>
          <a:ln>
            <a:noFill/>
          </a:ln>
        </p:spPr>
      </p:pic>
      <p:pic>
        <p:nvPicPr>
          <p:cNvPr id="209" name="Google Shape;209;p28"/>
          <p:cNvPicPr preferRelativeResize="0"/>
          <p:nvPr/>
        </p:nvPicPr>
        <p:blipFill>
          <a:blip r:embed="rId4">
            <a:alphaModFix/>
          </a:blip>
          <a:stretch>
            <a:fillRect/>
          </a:stretch>
        </p:blipFill>
        <p:spPr>
          <a:xfrm>
            <a:off x="1561725" y="599075"/>
            <a:ext cx="6356127" cy="3775224"/>
          </a:xfrm>
          <a:prstGeom prst="rect">
            <a:avLst/>
          </a:prstGeom>
          <a:noFill/>
          <a:ln>
            <a:noFill/>
          </a:ln>
        </p:spPr>
      </p:pic>
      <p:pic>
        <p:nvPicPr>
          <p:cNvPr id="210" name="Google Shape;210;p28"/>
          <p:cNvPicPr preferRelativeResize="0"/>
          <p:nvPr/>
        </p:nvPicPr>
        <p:blipFill>
          <a:blip r:embed="rId5">
            <a:alphaModFix/>
          </a:blip>
          <a:stretch>
            <a:fillRect/>
          </a:stretch>
        </p:blipFill>
        <p:spPr>
          <a:xfrm>
            <a:off x="1036425" y="614313"/>
            <a:ext cx="6699023" cy="4040851"/>
          </a:xfrm>
          <a:prstGeom prst="rect">
            <a:avLst/>
          </a:prstGeom>
          <a:noFill/>
          <a:ln>
            <a:noFill/>
          </a:ln>
        </p:spPr>
      </p:pic>
      <p:pic>
        <p:nvPicPr>
          <p:cNvPr id="211" name="Google Shape;211;p28"/>
          <p:cNvPicPr preferRelativeResize="0"/>
          <p:nvPr/>
        </p:nvPicPr>
        <p:blipFill>
          <a:blip r:embed="rId6">
            <a:alphaModFix/>
          </a:blip>
          <a:stretch>
            <a:fillRect/>
          </a:stretch>
        </p:blipFill>
        <p:spPr>
          <a:xfrm>
            <a:off x="601925" y="115450"/>
            <a:ext cx="7069998" cy="4258849"/>
          </a:xfrm>
          <a:prstGeom prst="rect">
            <a:avLst/>
          </a:prstGeom>
          <a:noFill/>
          <a:ln>
            <a:noFill/>
          </a:ln>
        </p:spPr>
      </p:pic>
      <p:pic>
        <p:nvPicPr>
          <p:cNvPr id="212" name="Google Shape;212;p28"/>
          <p:cNvPicPr preferRelativeResize="0"/>
          <p:nvPr/>
        </p:nvPicPr>
        <p:blipFill>
          <a:blip r:embed="rId7">
            <a:alphaModFix/>
          </a:blip>
          <a:stretch>
            <a:fillRect/>
          </a:stretch>
        </p:blipFill>
        <p:spPr>
          <a:xfrm>
            <a:off x="1140525" y="383463"/>
            <a:ext cx="7648251" cy="4376575"/>
          </a:xfrm>
          <a:prstGeom prst="rect">
            <a:avLst/>
          </a:prstGeom>
          <a:noFill/>
          <a:ln>
            <a:noFill/>
          </a:ln>
        </p:spPr>
      </p:pic>
      <p:pic>
        <p:nvPicPr>
          <p:cNvPr id="213" name="Google Shape;213;p28"/>
          <p:cNvPicPr preferRelativeResize="0"/>
          <p:nvPr/>
        </p:nvPicPr>
        <p:blipFill>
          <a:blip r:embed="rId8">
            <a:alphaModFix/>
          </a:blip>
          <a:stretch>
            <a:fillRect/>
          </a:stretch>
        </p:blipFill>
        <p:spPr>
          <a:xfrm>
            <a:off x="401775" y="390150"/>
            <a:ext cx="6978749" cy="3984149"/>
          </a:xfrm>
          <a:prstGeom prst="rect">
            <a:avLst/>
          </a:prstGeom>
          <a:noFill/>
          <a:ln>
            <a:noFill/>
          </a:ln>
        </p:spPr>
      </p:pic>
      <p:pic>
        <p:nvPicPr>
          <p:cNvPr id="214" name="Google Shape;214;p28"/>
          <p:cNvPicPr preferRelativeResize="0"/>
          <p:nvPr/>
        </p:nvPicPr>
        <p:blipFill>
          <a:blip r:embed="rId9">
            <a:alphaModFix/>
          </a:blip>
          <a:stretch>
            <a:fillRect/>
          </a:stretch>
        </p:blipFill>
        <p:spPr>
          <a:xfrm>
            <a:off x="1631175" y="866687"/>
            <a:ext cx="7069998" cy="3984149"/>
          </a:xfrm>
          <a:prstGeom prst="rect">
            <a:avLst/>
          </a:prstGeom>
          <a:noFill/>
          <a:ln>
            <a:noFill/>
          </a:ln>
        </p:spPr>
      </p:pic>
      <p:pic>
        <p:nvPicPr>
          <p:cNvPr id="215" name="Google Shape;215;p28"/>
          <p:cNvPicPr preferRelativeResize="0"/>
          <p:nvPr/>
        </p:nvPicPr>
        <p:blipFill>
          <a:blip r:embed="rId10">
            <a:alphaModFix/>
          </a:blip>
          <a:stretch>
            <a:fillRect/>
          </a:stretch>
        </p:blipFill>
        <p:spPr>
          <a:xfrm>
            <a:off x="917863" y="642675"/>
            <a:ext cx="7221228" cy="3984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08"/>
                                        </p:tgtEl>
                                      </p:cBhvr>
                                    </p:animEffect>
                                    <p:set>
                                      <p:cBhvr>
                                        <p:cTn id="12" dur="1" fill="hold">
                                          <p:stCondLst>
                                            <p:cond delay="1000"/>
                                          </p:stCondLst>
                                        </p:cTn>
                                        <p:tgtEl>
                                          <p:spTgt spid="20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1000"/>
                                        <p:tgtEl>
                                          <p:spTgt spid="2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209"/>
                                        </p:tgtEl>
                                      </p:cBhvr>
                                    </p:animEffect>
                                    <p:set>
                                      <p:cBhvr>
                                        <p:cTn id="22" dur="1" fill="hold">
                                          <p:stCondLst>
                                            <p:cond delay="1000"/>
                                          </p:stCondLst>
                                        </p:cTn>
                                        <p:tgtEl>
                                          <p:spTgt spid="20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1000"/>
                                        <p:tgtEl>
                                          <p:spTgt spid="2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210"/>
                                        </p:tgtEl>
                                      </p:cBhvr>
                                    </p:animEffect>
                                    <p:set>
                                      <p:cBhvr>
                                        <p:cTn id="32" dur="1" fill="hold">
                                          <p:stCondLst>
                                            <p:cond delay="1000"/>
                                          </p:stCondLst>
                                        </p:cTn>
                                        <p:tgtEl>
                                          <p:spTgt spid="2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1000"/>
                                        <p:tgtEl>
                                          <p:spTgt spid="2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211"/>
                                        </p:tgtEl>
                                      </p:cBhvr>
                                    </p:animEffect>
                                    <p:set>
                                      <p:cBhvr>
                                        <p:cTn id="42" dur="1" fill="hold">
                                          <p:stCondLst>
                                            <p:cond delay="1000"/>
                                          </p:stCondLst>
                                        </p:cTn>
                                        <p:tgtEl>
                                          <p:spTgt spid="2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2"/>
                                        </p:tgtEl>
                                        <p:attrNameLst>
                                          <p:attrName>style.visibility</p:attrName>
                                        </p:attrNameLst>
                                      </p:cBhvr>
                                      <p:to>
                                        <p:strVal val="visible"/>
                                      </p:to>
                                    </p:set>
                                    <p:animEffect transition="in" filter="fade">
                                      <p:cBhvr>
                                        <p:cTn id="47" dur="1000"/>
                                        <p:tgtEl>
                                          <p:spTgt spid="2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212"/>
                                        </p:tgtEl>
                                      </p:cBhvr>
                                    </p:animEffect>
                                    <p:set>
                                      <p:cBhvr>
                                        <p:cTn id="52" dur="1" fill="hold">
                                          <p:stCondLst>
                                            <p:cond delay="1000"/>
                                          </p:stCondLst>
                                        </p:cTn>
                                        <p:tgtEl>
                                          <p:spTgt spid="2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fade">
                                      <p:cBhvr>
                                        <p:cTn id="57" dur="1000"/>
                                        <p:tgtEl>
                                          <p:spTgt spid="2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1000"/>
                                        <p:tgtEl>
                                          <p:spTgt spid="213"/>
                                        </p:tgtEl>
                                      </p:cBhvr>
                                    </p:animEffect>
                                    <p:set>
                                      <p:cBhvr>
                                        <p:cTn id="62" dur="1" fill="hold">
                                          <p:stCondLst>
                                            <p:cond delay="1000"/>
                                          </p:stCondLst>
                                        </p:cTn>
                                        <p:tgtEl>
                                          <p:spTgt spid="2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4"/>
                                        </p:tgtEl>
                                        <p:attrNameLst>
                                          <p:attrName>style.visibility</p:attrName>
                                        </p:attrNameLst>
                                      </p:cBhvr>
                                      <p:to>
                                        <p:strVal val="visible"/>
                                      </p:to>
                                    </p:set>
                                    <p:animEffect transition="in" filter="fade">
                                      <p:cBhvr>
                                        <p:cTn id="67" dur="1000"/>
                                        <p:tgtEl>
                                          <p:spTgt spid="2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1000"/>
                                        <p:tgtEl>
                                          <p:spTgt spid="214"/>
                                        </p:tgtEl>
                                      </p:cBhvr>
                                    </p:animEffect>
                                    <p:set>
                                      <p:cBhvr>
                                        <p:cTn id="72" dur="1" fill="hold">
                                          <p:stCondLst>
                                            <p:cond delay="1000"/>
                                          </p:stCondLst>
                                        </p:cTn>
                                        <p:tgtEl>
                                          <p:spTgt spid="21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5"/>
                                        </p:tgtEl>
                                        <p:attrNameLst>
                                          <p:attrName>style.visibility</p:attrName>
                                        </p:attrNameLst>
                                      </p:cBhvr>
                                      <p:to>
                                        <p:strVal val="visible"/>
                                      </p:to>
                                    </p:set>
                                    <p:animEffect transition="in" filter="fade">
                                      <p:cBhvr>
                                        <p:cTn id="77" dur="1000"/>
                                        <p:tgtEl>
                                          <p:spTgt spid="2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1000"/>
                                        <p:tgtEl>
                                          <p:spTgt spid="215"/>
                                        </p:tgtEl>
                                      </p:cBhvr>
                                    </p:animEffect>
                                    <p:set>
                                      <p:cBhvr>
                                        <p:cTn id="82" dur="1" fill="hold">
                                          <p:stCondLst>
                                            <p:cond delay="1000"/>
                                          </p:stCondLst>
                                        </p:cTn>
                                        <p:tgtEl>
                                          <p:spTgt spid="2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21" name="Google Shape;221;p29"/>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a:p>
        </p:txBody>
      </p:sp>
      <p:sp>
        <p:nvSpPr>
          <p:cNvPr id="222" name="Google Shape;222;p29"/>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3" name="Google Shape;223;p29"/>
          <p:cNvPicPr preferRelativeResize="0"/>
          <p:nvPr/>
        </p:nvPicPr>
        <p:blipFill>
          <a:blip r:embed="rId3">
            <a:alphaModFix/>
          </a:blip>
          <a:stretch>
            <a:fillRect/>
          </a:stretch>
        </p:blipFill>
        <p:spPr>
          <a:xfrm>
            <a:off x="4718749" y="728400"/>
            <a:ext cx="4113550" cy="4202200"/>
          </a:xfrm>
          <a:prstGeom prst="rect">
            <a:avLst/>
          </a:prstGeom>
          <a:noFill/>
          <a:ln>
            <a:noFill/>
          </a:ln>
        </p:spPr>
      </p:pic>
      <p:sp>
        <p:nvSpPr>
          <p:cNvPr id="224" name="Google Shape;224;p29"/>
          <p:cNvSpPr txBox="1"/>
          <p:nvPr/>
        </p:nvSpPr>
        <p:spPr>
          <a:xfrm>
            <a:off x="468300" y="2274150"/>
            <a:ext cx="36867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Source Code Pro"/>
              <a:buChar char="●"/>
            </a:pPr>
            <a:r>
              <a:rPr lang="en">
                <a:solidFill>
                  <a:schemeClr val="dk2"/>
                </a:solidFill>
                <a:latin typeface="Source Code Pro"/>
                <a:ea typeface="Source Code Pro"/>
                <a:cs typeface="Source Code Pro"/>
                <a:sym typeface="Source Code Pro"/>
              </a:rPr>
              <a:t>Number of accidents each hour (after cleaning)are:</a:t>
            </a:r>
            <a:endParaRPr>
              <a:latin typeface="Source Code Pro"/>
              <a:ea typeface="Source Code Pro"/>
              <a:cs typeface="Source Code Pro"/>
              <a:sym typeface="Source Code Pro"/>
            </a:endParaRPr>
          </a:p>
        </p:txBody>
      </p:sp>
      <p:sp>
        <p:nvSpPr>
          <p:cNvPr id="225" name="Google Shape;225;p29"/>
          <p:cNvSpPr txBox="1"/>
          <p:nvPr/>
        </p:nvSpPr>
        <p:spPr>
          <a:xfrm>
            <a:off x="672350" y="2274150"/>
            <a:ext cx="335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sp>
        <p:nvSpPr>
          <p:cNvPr id="226" name="Google Shape;226;p29"/>
          <p:cNvSpPr txBox="1"/>
          <p:nvPr/>
        </p:nvSpPr>
        <p:spPr>
          <a:xfrm>
            <a:off x="468300" y="1658550"/>
            <a:ext cx="3619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ource Code Pro"/>
              <a:buChar char="●"/>
            </a:pPr>
            <a:r>
              <a:rPr lang="en">
                <a:latin typeface="Source Code Pro"/>
                <a:ea typeface="Source Code Pro"/>
                <a:cs typeface="Source Code Pro"/>
                <a:sym typeface="Source Code Pro"/>
              </a:rPr>
              <a:t>Number of accidents each hour(before cleaning):</a:t>
            </a:r>
            <a:endParaRPr>
              <a:latin typeface="Source Code Pro"/>
              <a:ea typeface="Source Code Pro"/>
              <a:cs typeface="Source Code Pro"/>
              <a:sym typeface="Source Code Pro"/>
            </a:endParaRPr>
          </a:p>
        </p:txBody>
      </p:sp>
      <p:pic>
        <p:nvPicPr>
          <p:cNvPr id="227" name="Google Shape;227;p29"/>
          <p:cNvPicPr preferRelativeResize="0"/>
          <p:nvPr/>
        </p:nvPicPr>
        <p:blipFill>
          <a:blip r:embed="rId4">
            <a:alphaModFix/>
          </a:blip>
          <a:stretch>
            <a:fillRect/>
          </a:stretch>
        </p:blipFill>
        <p:spPr>
          <a:xfrm>
            <a:off x="6092524" y="728399"/>
            <a:ext cx="1479650" cy="4129374"/>
          </a:xfrm>
          <a:prstGeom prst="rect">
            <a:avLst/>
          </a:prstGeom>
          <a:noFill/>
          <a:ln>
            <a:noFill/>
          </a:ln>
        </p:spPr>
      </p:pic>
      <p:pic>
        <p:nvPicPr>
          <p:cNvPr id="228" name="Google Shape;228;p29"/>
          <p:cNvPicPr preferRelativeResize="0"/>
          <p:nvPr/>
        </p:nvPicPr>
        <p:blipFill>
          <a:blip r:embed="rId5">
            <a:alphaModFix/>
          </a:blip>
          <a:stretch>
            <a:fillRect/>
          </a:stretch>
        </p:blipFill>
        <p:spPr>
          <a:xfrm>
            <a:off x="3888075" y="907687"/>
            <a:ext cx="5157125" cy="3843626"/>
          </a:xfrm>
          <a:prstGeom prst="rect">
            <a:avLst/>
          </a:prstGeom>
          <a:noFill/>
          <a:ln>
            <a:noFill/>
          </a:ln>
        </p:spPr>
      </p:pic>
      <p:pic>
        <p:nvPicPr>
          <p:cNvPr id="229" name="Google Shape;229;p29"/>
          <p:cNvPicPr preferRelativeResize="0"/>
          <p:nvPr/>
        </p:nvPicPr>
        <p:blipFill>
          <a:blip r:embed="rId6">
            <a:alphaModFix/>
          </a:blip>
          <a:stretch>
            <a:fillRect/>
          </a:stretch>
        </p:blipFill>
        <p:spPr>
          <a:xfrm>
            <a:off x="3698652" y="945800"/>
            <a:ext cx="5346550" cy="39847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7"/>
                                        </p:tgtEl>
                                        <p:attrNameLst>
                                          <p:attrName>style.visibility</p:attrName>
                                        </p:attrNameLst>
                                      </p:cBhvr>
                                      <p:to>
                                        <p:strVal val="visible"/>
                                      </p:to>
                                    </p:set>
                                    <p:animEffect transition="in" filter="fade">
                                      <p:cBhvr>
                                        <p:cTn id="12" dur="1000"/>
                                        <p:tgtEl>
                                          <p:spTgt spid="2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227"/>
                                        </p:tgtEl>
                                      </p:cBhvr>
                                    </p:animEffect>
                                    <p:set>
                                      <p:cBhvr>
                                        <p:cTn id="17" dur="1" fill="hold">
                                          <p:stCondLst>
                                            <p:cond delay="1000"/>
                                          </p:stCondLst>
                                        </p:cTn>
                                        <p:tgtEl>
                                          <p:spTgt spid="2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1000"/>
                                        <p:tgtEl>
                                          <p:spTgt spid="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228"/>
                                        </p:tgtEl>
                                      </p:cBhvr>
                                    </p:animEffect>
                                    <p:set>
                                      <p:cBhvr>
                                        <p:cTn id="27" dur="1" fill="hold">
                                          <p:stCondLst>
                                            <p:cond delay="1000"/>
                                          </p:stCondLst>
                                        </p:cTn>
                                        <p:tgtEl>
                                          <p:spTgt spid="2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4"/>
                                        </p:tgtEl>
                                        <p:attrNameLst>
                                          <p:attrName>style.visibility</p:attrName>
                                        </p:attrNameLst>
                                      </p:cBhvr>
                                      <p:to>
                                        <p:strVal val="visible"/>
                                      </p:to>
                                    </p:set>
                                    <p:animEffect transition="in" filter="fade">
                                      <p:cBhvr>
                                        <p:cTn id="32" dur="1000"/>
                                        <p:tgtEl>
                                          <p:spTgt spid="2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fade">
                                      <p:cBhvr>
                                        <p:cTn id="37" dur="1000"/>
                                        <p:tgtEl>
                                          <p:spTgt spid="2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223"/>
                                        </p:tgtEl>
                                      </p:cBhvr>
                                    </p:animEffect>
                                    <p:set>
                                      <p:cBhvr>
                                        <p:cTn id="42" dur="1" fill="hold">
                                          <p:stCondLst>
                                            <p:cond delay="1000"/>
                                          </p:stCondLst>
                                        </p:cTn>
                                        <p:tgtEl>
                                          <p:spTgt spid="2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9"/>
                                        </p:tgtEl>
                                        <p:attrNameLst>
                                          <p:attrName>style.visibility</p:attrName>
                                        </p:attrNameLst>
                                      </p:cBhvr>
                                      <p:to>
                                        <p:strVal val="visible"/>
                                      </p:to>
                                    </p:set>
                                    <p:animEffect transition="in" filter="fade">
                                      <p:cBhvr>
                                        <p:cTn id="47"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35" name="Google Shape;235;p30"/>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6" name="Google Shape;236;p30"/>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7" name="Google Shape;237;p30"/>
          <p:cNvSpPr txBox="1"/>
          <p:nvPr/>
        </p:nvSpPr>
        <p:spPr>
          <a:xfrm>
            <a:off x="311700" y="1439025"/>
            <a:ext cx="3440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ource Code Pro"/>
              <a:buChar char="●"/>
            </a:pPr>
            <a:r>
              <a:rPr lang="en">
                <a:latin typeface="Source Code Pro"/>
                <a:ea typeface="Source Code Pro"/>
                <a:cs typeface="Source Code Pro"/>
                <a:sym typeface="Source Code Pro"/>
              </a:rPr>
              <a:t>Highest number of accidents occurred in California</a:t>
            </a:r>
            <a:endParaRPr>
              <a:latin typeface="Source Code Pro"/>
              <a:ea typeface="Source Code Pro"/>
              <a:cs typeface="Source Code Pro"/>
              <a:sym typeface="Source Code Pro"/>
            </a:endParaRPr>
          </a:p>
        </p:txBody>
      </p:sp>
      <p:pic>
        <p:nvPicPr>
          <p:cNvPr id="238" name="Google Shape;238;p30"/>
          <p:cNvPicPr preferRelativeResize="0"/>
          <p:nvPr/>
        </p:nvPicPr>
        <p:blipFill>
          <a:blip r:embed="rId3">
            <a:alphaModFix/>
          </a:blip>
          <a:stretch>
            <a:fillRect/>
          </a:stretch>
        </p:blipFill>
        <p:spPr>
          <a:xfrm>
            <a:off x="3904206" y="-92125"/>
            <a:ext cx="5296619" cy="5143499"/>
          </a:xfrm>
          <a:prstGeom prst="rect">
            <a:avLst/>
          </a:prstGeom>
          <a:noFill/>
          <a:ln>
            <a:noFill/>
          </a:ln>
        </p:spPr>
      </p:pic>
      <p:pic>
        <p:nvPicPr>
          <p:cNvPr id="239" name="Google Shape;239;p30"/>
          <p:cNvPicPr preferRelativeResize="0"/>
          <p:nvPr/>
        </p:nvPicPr>
        <p:blipFill>
          <a:blip r:embed="rId4">
            <a:alphaModFix/>
          </a:blip>
          <a:stretch>
            <a:fillRect/>
          </a:stretch>
        </p:blipFill>
        <p:spPr>
          <a:xfrm>
            <a:off x="123275" y="2571750"/>
            <a:ext cx="3350550" cy="2128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45" name="Google Shape;245;p31"/>
          <p:cNvSpPr txBox="1">
            <a:spLocks noGrp="1"/>
          </p:cNvSpPr>
          <p:nvPr>
            <p:ph type="body" idx="1"/>
          </p:nvPr>
        </p:nvSpPr>
        <p:spPr>
          <a:xfrm>
            <a:off x="311700" y="1229975"/>
            <a:ext cx="3106200" cy="3339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Severity of the accidents occurred is low.</a:t>
            </a:r>
            <a:endParaRPr/>
          </a:p>
        </p:txBody>
      </p:sp>
      <p:sp>
        <p:nvSpPr>
          <p:cNvPr id="246" name="Google Shape;246;p31"/>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7" name="Google Shape;247;p31"/>
          <p:cNvPicPr preferRelativeResize="0"/>
          <p:nvPr/>
        </p:nvPicPr>
        <p:blipFill>
          <a:blip r:embed="rId3">
            <a:alphaModFix/>
          </a:blip>
          <a:stretch>
            <a:fillRect/>
          </a:stretch>
        </p:blipFill>
        <p:spPr>
          <a:xfrm>
            <a:off x="3868935" y="372500"/>
            <a:ext cx="5131441" cy="4461500"/>
          </a:xfrm>
          <a:prstGeom prst="rect">
            <a:avLst/>
          </a:prstGeom>
          <a:noFill/>
          <a:ln>
            <a:noFill/>
          </a:ln>
        </p:spPr>
      </p:pic>
      <p:pic>
        <p:nvPicPr>
          <p:cNvPr id="248" name="Google Shape;248;p31"/>
          <p:cNvPicPr preferRelativeResize="0"/>
          <p:nvPr/>
        </p:nvPicPr>
        <p:blipFill>
          <a:blip r:embed="rId4">
            <a:alphaModFix/>
          </a:blip>
          <a:stretch>
            <a:fillRect/>
          </a:stretch>
        </p:blipFill>
        <p:spPr>
          <a:xfrm>
            <a:off x="0" y="2398050"/>
            <a:ext cx="3544950" cy="236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0" y="0"/>
            <a:ext cx="8520600" cy="607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Dataset</a:t>
            </a:r>
            <a:endParaRPr/>
          </a:p>
        </p:txBody>
      </p:sp>
      <p:sp>
        <p:nvSpPr>
          <p:cNvPr id="71" name="Google Shape;71;p14"/>
          <p:cNvSpPr txBox="1"/>
          <p:nvPr/>
        </p:nvSpPr>
        <p:spPr>
          <a:xfrm>
            <a:off x="-75796" y="746346"/>
            <a:ext cx="3854700" cy="3290486"/>
          </a:xfrm>
          <a:prstGeom prst="rect">
            <a:avLst/>
          </a:prstGeom>
          <a:noFill/>
          <a:ln>
            <a:noFill/>
          </a:ln>
        </p:spPr>
        <p:txBody>
          <a:bodyPr spcFirstLastPara="1" wrap="square" lIns="91425" tIns="91425" rIns="91425" bIns="91425" anchor="t" anchorCtr="0">
            <a:spAutoFit/>
          </a:bodyPr>
          <a:lstStyle/>
          <a:p>
            <a:pPr marL="447675" lvl="0" indent="-342900" algn="l" rtl="0">
              <a:lnSpc>
                <a:spcPct val="115000"/>
              </a:lnSpc>
              <a:spcBef>
                <a:spcPts val="0"/>
              </a:spcBef>
              <a:spcAft>
                <a:spcPts val="0"/>
              </a:spcAft>
              <a:buClr>
                <a:srgbClr val="494E52"/>
              </a:buClr>
              <a:buSzPts val="1950"/>
              <a:buFont typeface="Arial" panose="020B0604020202020204" pitchFamily="34" charset="0"/>
              <a:buChar char="•"/>
            </a:pPr>
            <a:r>
              <a:rPr lang="en" sz="1950" dirty="0">
                <a:solidFill>
                  <a:srgbClr val="494E52"/>
                </a:solidFill>
                <a:highlight>
                  <a:schemeClr val="lt1"/>
                </a:highlight>
                <a:latin typeface="Roboto"/>
                <a:ea typeface="Roboto"/>
                <a:cs typeface="Roboto"/>
                <a:sym typeface="Roboto"/>
              </a:rPr>
              <a:t>This is a countrywide traffic accident dataset, which covers 49 states of the United States. </a:t>
            </a:r>
          </a:p>
          <a:p>
            <a:pPr marL="447675" lvl="0" indent="-342900" algn="l" rtl="0">
              <a:lnSpc>
                <a:spcPct val="115000"/>
              </a:lnSpc>
              <a:spcBef>
                <a:spcPts val="0"/>
              </a:spcBef>
              <a:spcAft>
                <a:spcPts val="0"/>
              </a:spcAft>
              <a:buClr>
                <a:srgbClr val="494E52"/>
              </a:buClr>
              <a:buSzPts val="1950"/>
              <a:buFont typeface="Arial" panose="020B0604020202020204" pitchFamily="34" charset="0"/>
              <a:buChar char="•"/>
            </a:pPr>
            <a:r>
              <a:rPr lang="en" sz="1950" dirty="0">
                <a:solidFill>
                  <a:srgbClr val="494E52"/>
                </a:solidFill>
                <a:highlight>
                  <a:schemeClr val="lt1"/>
                </a:highlight>
                <a:latin typeface="Roboto"/>
                <a:ea typeface="Roboto"/>
                <a:cs typeface="Roboto"/>
                <a:sym typeface="Roboto"/>
              </a:rPr>
              <a:t>The data was collected from February 2016, using several data providers, including multiple APIs that provide streaming traffic event data.</a:t>
            </a:r>
            <a:endParaRPr sz="2000" dirty="0">
              <a:latin typeface="Roboto"/>
              <a:ea typeface="Roboto"/>
              <a:cs typeface="Roboto"/>
              <a:sym typeface="Roboto"/>
            </a:endParaRPr>
          </a:p>
        </p:txBody>
      </p:sp>
      <p:pic>
        <p:nvPicPr>
          <p:cNvPr id="72" name="Google Shape;72;p14"/>
          <p:cNvPicPr preferRelativeResize="0"/>
          <p:nvPr/>
        </p:nvPicPr>
        <p:blipFill>
          <a:blip r:embed="rId3">
            <a:alphaModFix/>
          </a:blip>
          <a:stretch>
            <a:fillRect/>
          </a:stretch>
        </p:blipFill>
        <p:spPr>
          <a:xfrm>
            <a:off x="3889600" y="123275"/>
            <a:ext cx="5153549" cy="476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54" name="Google Shape;254;p32"/>
          <p:cNvSpPr txBox="1">
            <a:spLocks noGrp="1"/>
          </p:cNvSpPr>
          <p:nvPr>
            <p:ph type="body" idx="1"/>
          </p:nvPr>
        </p:nvSpPr>
        <p:spPr>
          <a:xfrm>
            <a:off x="311700" y="1229975"/>
            <a:ext cx="3999900" cy="495600"/>
          </a:xfrm>
          <a:prstGeom prst="rect">
            <a:avLst/>
          </a:prstGeom>
        </p:spPr>
        <p:txBody>
          <a:bodyPr spcFirstLastPara="1" wrap="square" lIns="91425" tIns="91425" rIns="91425" bIns="91425" anchor="t" anchorCtr="0">
            <a:normAutofit/>
          </a:bodyPr>
          <a:lstStyle/>
          <a:p>
            <a:pPr marL="457200" lvl="0" indent="-317500" algn="l" rtl="0">
              <a:lnSpc>
                <a:spcPct val="106999"/>
              </a:lnSpc>
              <a:spcBef>
                <a:spcPts val="0"/>
              </a:spcBef>
              <a:spcAft>
                <a:spcPts val="0"/>
              </a:spcAft>
              <a:buSzPts val="1400"/>
              <a:buChar char="●"/>
            </a:pPr>
            <a:r>
              <a:rPr lang="en" sz="1200">
                <a:solidFill>
                  <a:srgbClr val="000000"/>
                </a:solidFill>
                <a:latin typeface="Arial"/>
                <a:ea typeface="Arial"/>
                <a:cs typeface="Arial"/>
                <a:sym typeface="Arial"/>
              </a:rPr>
              <a:t>Factors Affecting Accident Severity</a:t>
            </a:r>
            <a:endParaRPr/>
          </a:p>
        </p:txBody>
      </p:sp>
      <p:sp>
        <p:nvSpPr>
          <p:cNvPr id="255" name="Google Shape;255;p32"/>
          <p:cNvSpPr txBox="1">
            <a:spLocks noGrp="1"/>
          </p:cNvSpPr>
          <p:nvPr>
            <p:ph type="body" idx="2"/>
          </p:nvPr>
        </p:nvSpPr>
        <p:spPr>
          <a:xfrm>
            <a:off x="571525" y="2182475"/>
            <a:ext cx="8137500" cy="1605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1900" b="1"/>
              <a:t>Severity=1.583568-0.0328198*Temperature(F)-0.1880180*Civil_Twilight-0.2986898*Nautical_Twilight-0.9932627*Astronomical_twilight+0.0186887*Humidity+0.1526831*Pressure+0.0062393*wind_speed(mph)-0.4012353*Precipitation(in)</a:t>
            </a:r>
            <a:endParaRPr sz="19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61" name="Google Shape;261;p33"/>
          <p:cNvSpPr txBox="1">
            <a:spLocks noGrp="1"/>
          </p:cNvSpPr>
          <p:nvPr>
            <p:ph type="body" idx="1"/>
          </p:nvPr>
        </p:nvSpPr>
        <p:spPr>
          <a:xfrm>
            <a:off x="-46900" y="1468825"/>
            <a:ext cx="3999900" cy="3099900"/>
          </a:xfrm>
          <a:prstGeom prst="rect">
            <a:avLst/>
          </a:prstGeom>
        </p:spPr>
        <p:txBody>
          <a:bodyPr spcFirstLastPara="1" wrap="square" lIns="91425" tIns="91425" rIns="91425" bIns="91425" anchor="t" anchorCtr="0">
            <a:normAutofit/>
          </a:bodyPr>
          <a:lstStyle/>
          <a:p>
            <a:pPr marL="457200" lvl="0" indent="-317500" algn="l" rtl="0">
              <a:lnSpc>
                <a:spcPct val="106999"/>
              </a:lnSpc>
              <a:spcBef>
                <a:spcPts val="0"/>
              </a:spcBef>
              <a:spcAft>
                <a:spcPts val="0"/>
              </a:spcAft>
              <a:buSzPts val="1400"/>
              <a:buChar char="●"/>
            </a:pPr>
            <a:r>
              <a:rPr lang="en" sz="1200">
                <a:solidFill>
                  <a:srgbClr val="000000"/>
                </a:solidFill>
                <a:latin typeface="Arial"/>
                <a:ea typeface="Arial"/>
                <a:cs typeface="Arial"/>
                <a:sym typeface="Arial"/>
              </a:rPr>
              <a:t>Most number of accidents occurred in Miami-Dade County,Florida(33186) </a:t>
            </a:r>
            <a:endParaRPr/>
          </a:p>
        </p:txBody>
      </p:sp>
      <p:sp>
        <p:nvSpPr>
          <p:cNvPr id="262" name="Google Shape;262;p33"/>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3" name="Google Shape;263;p33"/>
          <p:cNvPicPr preferRelativeResize="0"/>
          <p:nvPr/>
        </p:nvPicPr>
        <p:blipFill>
          <a:blip r:embed="rId3">
            <a:alphaModFix/>
          </a:blip>
          <a:stretch>
            <a:fillRect/>
          </a:stretch>
        </p:blipFill>
        <p:spPr>
          <a:xfrm>
            <a:off x="3798800" y="762000"/>
            <a:ext cx="5165901" cy="4381499"/>
          </a:xfrm>
          <a:prstGeom prst="rect">
            <a:avLst/>
          </a:prstGeom>
          <a:noFill/>
          <a:ln>
            <a:noFill/>
          </a:ln>
        </p:spPr>
      </p:pic>
      <p:pic>
        <p:nvPicPr>
          <p:cNvPr id="264" name="Google Shape;264;p33"/>
          <p:cNvPicPr preferRelativeResize="0"/>
          <p:nvPr/>
        </p:nvPicPr>
        <p:blipFill>
          <a:blip r:embed="rId4">
            <a:alphaModFix/>
          </a:blip>
          <a:stretch>
            <a:fillRect/>
          </a:stretch>
        </p:blipFill>
        <p:spPr>
          <a:xfrm>
            <a:off x="23774" y="2526925"/>
            <a:ext cx="3629348" cy="25717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311700" y="0"/>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Findings</a:t>
            </a:r>
            <a:endParaRPr/>
          </a:p>
        </p:txBody>
      </p:sp>
      <p:sp>
        <p:nvSpPr>
          <p:cNvPr id="270" name="Google Shape;270;p34"/>
          <p:cNvSpPr txBox="1">
            <a:spLocks noGrp="1"/>
          </p:cNvSpPr>
          <p:nvPr>
            <p:ph type="body" idx="1"/>
          </p:nvPr>
        </p:nvSpPr>
        <p:spPr>
          <a:xfrm>
            <a:off x="311700" y="792950"/>
            <a:ext cx="3999900" cy="3339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Most number of accidents occurred in the street Highway 101(California, Oregon,Washington)</a:t>
            </a:r>
            <a:endParaRPr/>
          </a:p>
        </p:txBody>
      </p:sp>
      <p:sp>
        <p:nvSpPr>
          <p:cNvPr id="271" name="Google Shape;271;p34"/>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2" name="Google Shape;272;p34"/>
          <p:cNvPicPr preferRelativeResize="0"/>
          <p:nvPr/>
        </p:nvPicPr>
        <p:blipFill>
          <a:blip r:embed="rId3">
            <a:alphaModFix/>
          </a:blip>
          <a:stretch>
            <a:fillRect/>
          </a:stretch>
        </p:blipFill>
        <p:spPr>
          <a:xfrm>
            <a:off x="241150" y="1781725"/>
            <a:ext cx="4532552" cy="3286024"/>
          </a:xfrm>
          <a:prstGeom prst="rect">
            <a:avLst/>
          </a:prstGeom>
          <a:noFill/>
          <a:ln>
            <a:noFill/>
          </a:ln>
        </p:spPr>
      </p:pic>
      <p:pic>
        <p:nvPicPr>
          <p:cNvPr id="273" name="Google Shape;273;p34"/>
          <p:cNvPicPr preferRelativeResize="0"/>
          <p:nvPr/>
        </p:nvPicPr>
        <p:blipFill>
          <a:blip r:embed="rId4">
            <a:alphaModFix/>
          </a:blip>
          <a:stretch>
            <a:fillRect/>
          </a:stretch>
        </p:blipFill>
        <p:spPr>
          <a:xfrm>
            <a:off x="-115450" y="733506"/>
            <a:ext cx="9144003" cy="40719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311700" y="114750"/>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Recommendations</a:t>
            </a:r>
            <a:endParaRPr/>
          </a:p>
        </p:txBody>
      </p:sp>
      <p:sp>
        <p:nvSpPr>
          <p:cNvPr id="279" name="Google Shape;279;p35"/>
          <p:cNvSpPr txBox="1">
            <a:spLocks noGrp="1"/>
          </p:cNvSpPr>
          <p:nvPr>
            <p:ph type="body" idx="1"/>
          </p:nvPr>
        </p:nvSpPr>
        <p:spPr>
          <a:xfrm>
            <a:off x="244475" y="918900"/>
            <a:ext cx="8520600" cy="3664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The response teams and hospitals must be given special provisions in the hours in which most accidents are occurred.</a:t>
            </a:r>
            <a:endParaRPr sz="1600"/>
          </a:p>
          <a:p>
            <a:pPr marL="457200" lvl="0" indent="-330200" algn="l" rtl="0">
              <a:spcBef>
                <a:spcPts val="0"/>
              </a:spcBef>
              <a:spcAft>
                <a:spcPts val="0"/>
              </a:spcAft>
              <a:buSzPts val="1600"/>
              <a:buChar char="●"/>
            </a:pPr>
            <a:r>
              <a:rPr lang="en" sz="1600"/>
              <a:t>Warning signs about speed limits are to be put in the accident prone streets</a:t>
            </a:r>
            <a:endParaRPr sz="1600"/>
          </a:p>
          <a:p>
            <a:pPr marL="457200" lvl="0" indent="-330200" algn="l" rtl="0">
              <a:spcBef>
                <a:spcPts val="0"/>
              </a:spcBef>
              <a:spcAft>
                <a:spcPts val="0"/>
              </a:spcAft>
              <a:buSzPts val="1600"/>
              <a:buChar char="●"/>
            </a:pPr>
            <a:r>
              <a:rPr lang="en" sz="1600"/>
              <a:t>The state with highest accidents must be provided with better resources and budget plans to avoid accidents and rescue the victims.</a:t>
            </a:r>
            <a:endParaRPr sz="1600"/>
          </a:p>
          <a:p>
            <a:pPr marL="457200" lvl="0" indent="-330200" algn="l" rtl="0">
              <a:spcBef>
                <a:spcPts val="0"/>
              </a:spcBef>
              <a:spcAft>
                <a:spcPts val="0"/>
              </a:spcAft>
              <a:buSzPts val="1600"/>
              <a:buChar char="●"/>
            </a:pPr>
            <a:r>
              <a:rPr lang="en" sz="1600"/>
              <a:t>Warnings are to be put depending on the weather conditions which cause accidents.</a:t>
            </a:r>
            <a:endParaRPr sz="1600"/>
          </a:p>
          <a:p>
            <a:pPr marL="457200" lvl="0" indent="-330200" algn="l" rtl="0">
              <a:spcBef>
                <a:spcPts val="0"/>
              </a:spcBef>
              <a:spcAft>
                <a:spcPts val="0"/>
              </a:spcAft>
              <a:buSzPts val="1600"/>
              <a:buChar char="●"/>
            </a:pPr>
            <a:r>
              <a:rPr lang="en" sz="1600"/>
              <a:t>A mandate of vehicles to have first aid kit should be passed.</a:t>
            </a:r>
            <a:endParaRPr sz="1600"/>
          </a:p>
          <a:p>
            <a:pPr marL="457200" lvl="0" indent="-330200" algn="l" rtl="0">
              <a:spcBef>
                <a:spcPts val="0"/>
              </a:spcBef>
              <a:spcAft>
                <a:spcPts val="0"/>
              </a:spcAft>
              <a:buSzPts val="1600"/>
              <a:buChar char="●"/>
            </a:pPr>
            <a:r>
              <a:rPr lang="en" sz="1600"/>
              <a:t>Online surveillance for prompt response from emergency services should be implemented.</a:t>
            </a:r>
            <a:endParaRPr sz="1600"/>
          </a:p>
          <a:p>
            <a:pPr marL="457200" lvl="0" indent="-330200" algn="l" rtl="0">
              <a:spcBef>
                <a:spcPts val="0"/>
              </a:spcBef>
              <a:spcAft>
                <a:spcPts val="0"/>
              </a:spcAft>
              <a:buSzPts val="1600"/>
              <a:buChar char="●"/>
            </a:pPr>
            <a:r>
              <a:rPr lang="en" sz="1600"/>
              <a:t>To have enough response teams to rescue in accident prone locations</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Effect transition="in" filter="fade">
                                      <p:cBhvr>
                                        <p:cTn id="7" dur="1000"/>
                                        <p:tgtEl>
                                          <p:spTgt spid="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xEl>
                                              <p:pRg st="1" end="1"/>
                                            </p:txEl>
                                          </p:spTgt>
                                        </p:tgtEl>
                                        <p:attrNameLst>
                                          <p:attrName>style.visibility</p:attrName>
                                        </p:attrNameLst>
                                      </p:cBhvr>
                                      <p:to>
                                        <p:strVal val="visible"/>
                                      </p:to>
                                    </p:set>
                                    <p:animEffect transition="in" filter="fade">
                                      <p:cBhvr>
                                        <p:cTn id="12" dur="1000"/>
                                        <p:tgtEl>
                                          <p:spTgt spid="2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
                                            <p:txEl>
                                              <p:pRg st="2" end="2"/>
                                            </p:txEl>
                                          </p:spTgt>
                                        </p:tgtEl>
                                        <p:attrNameLst>
                                          <p:attrName>style.visibility</p:attrName>
                                        </p:attrNameLst>
                                      </p:cBhvr>
                                      <p:to>
                                        <p:strVal val="visible"/>
                                      </p:to>
                                    </p:set>
                                    <p:animEffect transition="in" filter="fade">
                                      <p:cBhvr>
                                        <p:cTn id="17" dur="1000"/>
                                        <p:tgtEl>
                                          <p:spTgt spid="2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9">
                                            <p:txEl>
                                              <p:pRg st="3" end="3"/>
                                            </p:txEl>
                                          </p:spTgt>
                                        </p:tgtEl>
                                        <p:attrNameLst>
                                          <p:attrName>style.visibility</p:attrName>
                                        </p:attrNameLst>
                                      </p:cBhvr>
                                      <p:to>
                                        <p:strVal val="visible"/>
                                      </p:to>
                                    </p:set>
                                    <p:animEffect transition="in" filter="fade">
                                      <p:cBhvr>
                                        <p:cTn id="22" dur="1000"/>
                                        <p:tgtEl>
                                          <p:spTgt spid="2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9">
                                            <p:txEl>
                                              <p:pRg st="4" end="4"/>
                                            </p:txEl>
                                          </p:spTgt>
                                        </p:tgtEl>
                                        <p:attrNameLst>
                                          <p:attrName>style.visibility</p:attrName>
                                        </p:attrNameLst>
                                      </p:cBhvr>
                                      <p:to>
                                        <p:strVal val="visible"/>
                                      </p:to>
                                    </p:set>
                                    <p:animEffect transition="in" filter="fade">
                                      <p:cBhvr>
                                        <p:cTn id="27" dur="1000"/>
                                        <p:tgtEl>
                                          <p:spTgt spid="2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9">
                                            <p:txEl>
                                              <p:pRg st="5" end="5"/>
                                            </p:txEl>
                                          </p:spTgt>
                                        </p:tgtEl>
                                        <p:attrNameLst>
                                          <p:attrName>style.visibility</p:attrName>
                                        </p:attrNameLst>
                                      </p:cBhvr>
                                      <p:to>
                                        <p:strVal val="visible"/>
                                      </p:to>
                                    </p:set>
                                    <p:animEffect transition="in" filter="fade">
                                      <p:cBhvr>
                                        <p:cTn id="32" dur="1000"/>
                                        <p:tgtEl>
                                          <p:spTgt spid="2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9">
                                            <p:txEl>
                                              <p:pRg st="6" end="6"/>
                                            </p:txEl>
                                          </p:spTgt>
                                        </p:tgtEl>
                                        <p:attrNameLst>
                                          <p:attrName>style.visibility</p:attrName>
                                        </p:attrNameLst>
                                      </p:cBhvr>
                                      <p:to>
                                        <p:strVal val="visible"/>
                                      </p:to>
                                    </p:set>
                                    <p:animEffect transition="in" filter="fade">
                                      <p:cBhvr>
                                        <p:cTn id="37" dur="1000"/>
                                        <p:tgtEl>
                                          <p:spTgt spid="2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a:spLocks noGrp="1"/>
          </p:cNvSpPr>
          <p:nvPr>
            <p:ph type="body" idx="1"/>
          </p:nvPr>
        </p:nvSpPr>
        <p:spPr>
          <a:xfrm>
            <a:off x="255675" y="4118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4200"/>
          </a:p>
        </p:txBody>
      </p:sp>
      <p:pic>
        <p:nvPicPr>
          <p:cNvPr id="285" name="Google Shape;285;p36"/>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Attributes</a:t>
            </a:r>
            <a:endParaRPr/>
          </a:p>
        </p:txBody>
      </p:sp>
      <p:sp>
        <p:nvSpPr>
          <p:cNvPr id="78" name="Google Shape;78;p15"/>
          <p:cNvSpPr txBox="1">
            <a:spLocks noGrp="1"/>
          </p:cNvSpPr>
          <p:nvPr>
            <p:ph type="body" idx="1"/>
          </p:nvPr>
        </p:nvSpPr>
        <p:spPr>
          <a:xfrm>
            <a:off x="95425" y="1468825"/>
            <a:ext cx="1841700" cy="3099900"/>
          </a:xfrm>
          <a:prstGeom prst="rect">
            <a:avLst/>
          </a:prstGeom>
        </p:spPr>
        <p:txBody>
          <a:bodyPr spcFirstLastPara="1" wrap="square" lIns="91425" tIns="91425" rIns="91425" bIns="91425" anchor="t" anchorCtr="0">
            <a:normAutofit/>
          </a:bodyPr>
          <a:lstStyle/>
          <a:p>
            <a:pPr marL="457200" lvl="0" indent="-334327" algn="l" rtl="0">
              <a:spcBef>
                <a:spcPts val="0"/>
              </a:spcBef>
              <a:spcAft>
                <a:spcPts val="0"/>
              </a:spcAft>
              <a:buSzPct val="100000"/>
              <a:buChar char="●"/>
            </a:pPr>
            <a:r>
              <a:rPr lang="en" sz="1800"/>
              <a:t>​​</a:t>
            </a:r>
            <a:r>
              <a:rPr lang="en" sz="1200">
                <a:solidFill>
                  <a:srgbClr val="000000"/>
                </a:solidFill>
                <a:latin typeface="Arial"/>
                <a:ea typeface="Arial"/>
                <a:cs typeface="Arial"/>
                <a:sym typeface="Arial"/>
              </a:rPr>
              <a:t>ID</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Severity</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Start_Time</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End_Time</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Start_Lat</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Start_Lng</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End_Lat</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End_Lng</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Distance(mi)</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Description</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Number</a:t>
            </a:r>
            <a:endParaRPr sz="1200">
              <a:solidFill>
                <a:srgbClr val="000000"/>
              </a:solidFill>
              <a:latin typeface="Arial"/>
              <a:ea typeface="Arial"/>
              <a:cs typeface="Arial"/>
              <a:sym typeface="Arial"/>
            </a:endParaRPr>
          </a:p>
          <a:p>
            <a:pPr marL="457200" lvl="0" indent="0" algn="l" rtl="0">
              <a:spcBef>
                <a:spcPts val="0"/>
              </a:spcBef>
              <a:spcAft>
                <a:spcPts val="0"/>
              </a:spcAft>
              <a:buNone/>
            </a:pPr>
            <a:endParaRPr sz="1800"/>
          </a:p>
          <a:p>
            <a:pPr marL="0" lvl="0" indent="0" algn="l" rtl="0">
              <a:spcBef>
                <a:spcPts val="1200"/>
              </a:spcBef>
              <a:spcAft>
                <a:spcPts val="1200"/>
              </a:spcAft>
              <a:buNone/>
            </a:pPr>
            <a:endParaRPr/>
          </a:p>
        </p:txBody>
      </p:sp>
      <p:sp>
        <p:nvSpPr>
          <p:cNvPr id="79" name="Google Shape;79;p15"/>
          <p:cNvSpPr txBox="1">
            <a:spLocks noGrp="1"/>
          </p:cNvSpPr>
          <p:nvPr>
            <p:ph type="body" idx="2"/>
          </p:nvPr>
        </p:nvSpPr>
        <p:spPr>
          <a:xfrm>
            <a:off x="1654150" y="1468825"/>
            <a:ext cx="2154000" cy="3099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Street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Side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City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County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State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Zipcode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Country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Timezone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Airport_Code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Weather_Timestamp</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Temperature(F)</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0" lvl="0" indent="0" algn="l" rtl="0">
              <a:spcBef>
                <a:spcPts val="0"/>
              </a:spcBef>
              <a:spcAft>
                <a:spcPts val="1200"/>
              </a:spcAft>
              <a:buNone/>
            </a:pPr>
            <a:endParaRPr/>
          </a:p>
        </p:txBody>
      </p:sp>
      <p:sp>
        <p:nvSpPr>
          <p:cNvPr id="80" name="Google Shape;80;p15"/>
          <p:cNvSpPr txBox="1">
            <a:spLocks noGrp="1"/>
          </p:cNvSpPr>
          <p:nvPr>
            <p:ph type="body" idx="1"/>
          </p:nvPr>
        </p:nvSpPr>
        <p:spPr>
          <a:xfrm>
            <a:off x="3651150" y="1468825"/>
            <a:ext cx="1841700" cy="3099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Wind_Chill(F)</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Humidity(%)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Pressure(in)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Visibility(mi)</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Wind_Direction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Wind_Speed(mph)</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Precipitation(in)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Weather_Condition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Amenity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Bump</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800"/>
          </a:p>
        </p:txBody>
      </p:sp>
      <p:sp>
        <p:nvSpPr>
          <p:cNvPr id="81" name="Google Shape;81;p15"/>
          <p:cNvSpPr txBox="1">
            <a:spLocks noGrp="1"/>
          </p:cNvSpPr>
          <p:nvPr>
            <p:ph type="body" idx="1"/>
          </p:nvPr>
        </p:nvSpPr>
        <p:spPr>
          <a:xfrm>
            <a:off x="5492850" y="1468825"/>
            <a:ext cx="1841700" cy="3099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Crossing</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Give_Way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Junction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No_Exit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Railway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Roundabout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Station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Stop</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Traffic_Calming</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Traffic_Signal</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Turning_Loop</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800"/>
          </a:p>
        </p:txBody>
      </p:sp>
      <p:sp>
        <p:nvSpPr>
          <p:cNvPr id="82" name="Google Shape;82;p15"/>
          <p:cNvSpPr txBox="1">
            <a:spLocks noGrp="1"/>
          </p:cNvSpPr>
          <p:nvPr>
            <p:ph type="body" idx="1"/>
          </p:nvPr>
        </p:nvSpPr>
        <p:spPr>
          <a:xfrm>
            <a:off x="6990600" y="1468825"/>
            <a:ext cx="1841700" cy="3099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Sunrise_Sunset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Civil_Twilight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Nautical_Twilight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Astronomical_Twilight</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Cleaning</a:t>
            </a:r>
            <a:endParaRPr/>
          </a:p>
        </p:txBody>
      </p:sp>
      <p:pic>
        <p:nvPicPr>
          <p:cNvPr id="88" name="Google Shape;88;p16"/>
          <p:cNvPicPr preferRelativeResize="0"/>
          <p:nvPr/>
        </p:nvPicPr>
        <p:blipFill>
          <a:blip r:embed="rId3">
            <a:alphaModFix/>
          </a:blip>
          <a:stretch>
            <a:fillRect/>
          </a:stretch>
        </p:blipFill>
        <p:spPr>
          <a:xfrm>
            <a:off x="476600" y="1928700"/>
            <a:ext cx="1915857" cy="733500"/>
          </a:xfrm>
          <a:prstGeom prst="rect">
            <a:avLst/>
          </a:prstGeom>
          <a:noFill/>
          <a:ln>
            <a:noFill/>
          </a:ln>
        </p:spPr>
      </p:pic>
      <p:pic>
        <p:nvPicPr>
          <p:cNvPr id="89" name="Google Shape;89;p16"/>
          <p:cNvPicPr preferRelativeResize="0"/>
          <p:nvPr/>
        </p:nvPicPr>
        <p:blipFill>
          <a:blip r:embed="rId4">
            <a:alphaModFix/>
          </a:blip>
          <a:stretch>
            <a:fillRect/>
          </a:stretch>
        </p:blipFill>
        <p:spPr>
          <a:xfrm>
            <a:off x="2627050" y="1896135"/>
            <a:ext cx="2085975" cy="798625"/>
          </a:xfrm>
          <a:prstGeom prst="rect">
            <a:avLst/>
          </a:prstGeom>
          <a:noFill/>
          <a:ln>
            <a:noFill/>
          </a:ln>
        </p:spPr>
      </p:pic>
      <p:sp>
        <p:nvSpPr>
          <p:cNvPr id="90" name="Google Shape;90;p16"/>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1" name="Google Shape;91;p16"/>
          <p:cNvSpPr txBox="1">
            <a:spLocks noGrp="1"/>
          </p:cNvSpPr>
          <p:nvPr>
            <p:ph type="body" idx="2"/>
          </p:nvPr>
        </p:nvSpPr>
        <p:spPr>
          <a:xfrm>
            <a:off x="4832400" y="1545025"/>
            <a:ext cx="3999900" cy="30999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p>
          <a:p>
            <a:pPr marL="457200" lvl="0" indent="0" algn="l" rtl="0">
              <a:spcBef>
                <a:spcPts val="1200"/>
              </a:spcBef>
              <a:spcAft>
                <a:spcPts val="1200"/>
              </a:spcAft>
              <a:buNone/>
            </a:pPr>
            <a:endParaRPr/>
          </a:p>
        </p:txBody>
      </p:sp>
      <p:sp>
        <p:nvSpPr>
          <p:cNvPr id="92" name="Google Shape;92;p16"/>
          <p:cNvSpPr txBox="1"/>
          <p:nvPr/>
        </p:nvSpPr>
        <p:spPr>
          <a:xfrm>
            <a:off x="4832400" y="1468825"/>
            <a:ext cx="31152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Source Code Pro"/>
              <a:buAutoNum type="arabicPeriod"/>
            </a:pPr>
            <a:r>
              <a:rPr lang="en">
                <a:solidFill>
                  <a:schemeClr val="dk2"/>
                </a:solidFill>
                <a:latin typeface="Source Code Pro"/>
                <a:ea typeface="Source Code Pro"/>
                <a:cs typeface="Source Code Pro"/>
                <a:sym typeface="Source Code Pro"/>
              </a:rPr>
              <a:t>Eliminate null values</a:t>
            </a:r>
            <a:endParaRPr>
              <a:latin typeface="Source Code Pro"/>
              <a:ea typeface="Source Code Pro"/>
              <a:cs typeface="Source Code Pro"/>
              <a:sym typeface="Source Code Pro"/>
            </a:endParaRPr>
          </a:p>
        </p:txBody>
      </p:sp>
      <p:sp>
        <p:nvSpPr>
          <p:cNvPr id="93" name="Google Shape;93;p16"/>
          <p:cNvSpPr txBox="1"/>
          <p:nvPr/>
        </p:nvSpPr>
        <p:spPr>
          <a:xfrm>
            <a:off x="4832400" y="1928700"/>
            <a:ext cx="32721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solidFill>
                  <a:schemeClr val="dk2"/>
                </a:solidFill>
                <a:latin typeface="Source Code Pro"/>
                <a:ea typeface="Source Code Pro"/>
                <a:cs typeface="Source Code Pro"/>
                <a:sym typeface="Source Code Pro"/>
              </a:rPr>
              <a:t>2.  Eliminate redundant      columns</a:t>
            </a:r>
            <a:endParaRPr>
              <a:latin typeface="Source Code Pro"/>
              <a:ea typeface="Source Code Pro"/>
              <a:cs typeface="Source Code Pro"/>
              <a:sym typeface="Source Code Pro"/>
            </a:endParaRPr>
          </a:p>
        </p:txBody>
      </p:sp>
      <p:pic>
        <p:nvPicPr>
          <p:cNvPr id="94" name="Google Shape;94;p16"/>
          <p:cNvPicPr preferRelativeResize="0"/>
          <p:nvPr/>
        </p:nvPicPr>
        <p:blipFill>
          <a:blip r:embed="rId5">
            <a:alphaModFix/>
          </a:blip>
          <a:stretch>
            <a:fillRect/>
          </a:stretch>
        </p:blipFill>
        <p:spPr>
          <a:xfrm>
            <a:off x="1714500" y="3193325"/>
            <a:ext cx="5936349" cy="400200"/>
          </a:xfrm>
          <a:prstGeom prst="rect">
            <a:avLst/>
          </a:prstGeom>
          <a:noFill/>
          <a:ln>
            <a:noFill/>
          </a:ln>
        </p:spPr>
      </p:pic>
      <p:pic>
        <p:nvPicPr>
          <p:cNvPr id="95" name="Google Shape;95;p16"/>
          <p:cNvPicPr preferRelativeResize="0"/>
          <p:nvPr/>
        </p:nvPicPr>
        <p:blipFill>
          <a:blip r:embed="rId6">
            <a:alphaModFix/>
          </a:blip>
          <a:stretch>
            <a:fillRect/>
          </a:stretch>
        </p:blipFill>
        <p:spPr>
          <a:xfrm>
            <a:off x="1714500" y="4210150"/>
            <a:ext cx="5995150" cy="48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10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10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89"/>
                                        </p:tgtEl>
                                      </p:cBhvr>
                                    </p:animEffect>
                                    <p:set>
                                      <p:cBhvr>
                                        <p:cTn id="22" dur="1" fill="hold">
                                          <p:stCondLst>
                                            <p:cond delay="1000"/>
                                          </p:stCondLst>
                                        </p:cTn>
                                        <p:tgtEl>
                                          <p:spTgt spid="8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88"/>
                                        </p:tgtEl>
                                      </p:cBhvr>
                                    </p:animEffect>
                                    <p:set>
                                      <p:cBhvr>
                                        <p:cTn id="27" dur="1" fill="hold">
                                          <p:stCondLst>
                                            <p:cond delay="1000"/>
                                          </p:stCondLst>
                                        </p:cTn>
                                        <p:tgtEl>
                                          <p:spTgt spid="8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1000"/>
                                        <p:tgtEl>
                                          <p:spTgt spid="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1000"/>
                                        <p:tgtEl>
                                          <p:spTgt spid="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Transformation</a:t>
            </a:r>
            <a:endParaRPr/>
          </a:p>
        </p:txBody>
      </p:sp>
      <p:sp>
        <p:nvSpPr>
          <p:cNvPr id="101" name="Google Shape;101;p1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 name="Google Shape;102;p17"/>
          <p:cNvPicPr preferRelativeResize="0"/>
          <p:nvPr/>
        </p:nvPicPr>
        <p:blipFill>
          <a:blip r:embed="rId3">
            <a:alphaModFix/>
          </a:blip>
          <a:stretch>
            <a:fillRect/>
          </a:stretch>
        </p:blipFill>
        <p:spPr>
          <a:xfrm>
            <a:off x="1186992" y="0"/>
            <a:ext cx="6770014" cy="5143499"/>
          </a:xfrm>
          <a:prstGeom prst="rect">
            <a:avLst/>
          </a:prstGeom>
          <a:noFill/>
          <a:ln>
            <a:noFill/>
          </a:ln>
        </p:spPr>
      </p:pic>
      <p:pic>
        <p:nvPicPr>
          <p:cNvPr id="103" name="Google Shape;103;p17"/>
          <p:cNvPicPr preferRelativeResize="0"/>
          <p:nvPr/>
        </p:nvPicPr>
        <p:blipFill>
          <a:blip r:embed="rId4">
            <a:alphaModFix/>
          </a:blip>
          <a:stretch>
            <a:fillRect/>
          </a:stretch>
        </p:blipFill>
        <p:spPr>
          <a:xfrm>
            <a:off x="852733" y="152400"/>
            <a:ext cx="7743334" cy="5143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2"/>
                                        </p:tgtEl>
                                      </p:cBhvr>
                                    </p:animEffect>
                                    <p:set>
                                      <p:cBhvr>
                                        <p:cTn id="12" dur="1" fill="hold">
                                          <p:stCondLst>
                                            <p:cond delay="1000"/>
                                          </p:stCondLst>
                                        </p:cTn>
                                        <p:tgtEl>
                                          <p:spTgt spid="10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EDA</a:t>
            </a:r>
            <a:endParaRPr/>
          </a:p>
        </p:txBody>
      </p:sp>
      <p:sp>
        <p:nvSpPr>
          <p:cNvPr id="109" name="Google Shape;109;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a:p>
        </p:txBody>
      </p:sp>
      <p:pic>
        <p:nvPicPr>
          <p:cNvPr id="110" name="Google Shape;110;p18"/>
          <p:cNvPicPr preferRelativeResize="0"/>
          <p:nvPr/>
        </p:nvPicPr>
        <p:blipFill>
          <a:blip r:embed="rId3">
            <a:alphaModFix/>
          </a:blip>
          <a:stretch>
            <a:fillRect/>
          </a:stretch>
        </p:blipFill>
        <p:spPr>
          <a:xfrm>
            <a:off x="1813698" y="83975"/>
            <a:ext cx="5516604" cy="5143500"/>
          </a:xfrm>
          <a:prstGeom prst="rect">
            <a:avLst/>
          </a:prstGeom>
          <a:noFill/>
          <a:ln>
            <a:noFill/>
          </a:ln>
        </p:spPr>
      </p:pic>
      <p:pic>
        <p:nvPicPr>
          <p:cNvPr id="111" name="Google Shape;111;p18"/>
          <p:cNvPicPr preferRelativeResize="0"/>
          <p:nvPr/>
        </p:nvPicPr>
        <p:blipFill>
          <a:blip r:embed="rId4">
            <a:alphaModFix/>
          </a:blip>
          <a:stretch>
            <a:fillRect/>
          </a:stretch>
        </p:blipFill>
        <p:spPr>
          <a:xfrm>
            <a:off x="1719123" y="230950"/>
            <a:ext cx="6591601" cy="5143498"/>
          </a:xfrm>
          <a:prstGeom prst="rect">
            <a:avLst/>
          </a:prstGeom>
          <a:noFill/>
          <a:ln>
            <a:noFill/>
          </a:ln>
        </p:spPr>
      </p:pic>
      <p:pic>
        <p:nvPicPr>
          <p:cNvPr id="112" name="Google Shape;112;p18"/>
          <p:cNvPicPr preferRelativeResize="0"/>
          <p:nvPr/>
        </p:nvPicPr>
        <p:blipFill>
          <a:blip r:embed="rId5">
            <a:alphaModFix/>
          </a:blip>
          <a:stretch>
            <a:fillRect/>
          </a:stretch>
        </p:blipFill>
        <p:spPr>
          <a:xfrm>
            <a:off x="766069" y="83975"/>
            <a:ext cx="7164963" cy="5143500"/>
          </a:xfrm>
          <a:prstGeom prst="rect">
            <a:avLst/>
          </a:prstGeom>
          <a:noFill/>
          <a:ln>
            <a:noFill/>
          </a:ln>
        </p:spPr>
      </p:pic>
      <p:pic>
        <p:nvPicPr>
          <p:cNvPr id="113" name="Google Shape;113;p18"/>
          <p:cNvPicPr preferRelativeResize="0"/>
          <p:nvPr/>
        </p:nvPicPr>
        <p:blipFill rotWithShape="1">
          <a:blip r:embed="rId6">
            <a:alphaModFix/>
          </a:blip>
          <a:srcRect l="13269" r="-13269"/>
          <a:stretch/>
        </p:blipFill>
        <p:spPr>
          <a:xfrm>
            <a:off x="2111146" y="1049700"/>
            <a:ext cx="7120008" cy="5143500"/>
          </a:xfrm>
          <a:prstGeom prst="rect">
            <a:avLst/>
          </a:prstGeom>
          <a:noFill/>
          <a:ln>
            <a:noFill/>
          </a:ln>
        </p:spPr>
      </p:pic>
      <p:pic>
        <p:nvPicPr>
          <p:cNvPr id="114" name="Google Shape;114;p18"/>
          <p:cNvPicPr preferRelativeResize="0"/>
          <p:nvPr/>
        </p:nvPicPr>
        <p:blipFill>
          <a:blip r:embed="rId7">
            <a:alphaModFix/>
          </a:blip>
          <a:stretch>
            <a:fillRect/>
          </a:stretch>
        </p:blipFill>
        <p:spPr>
          <a:xfrm>
            <a:off x="-1393250" y="1400275"/>
            <a:ext cx="6232351" cy="36802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10"/>
                                        </p:tgtEl>
                                      </p:cBhvr>
                                    </p:animEffect>
                                    <p:set>
                                      <p:cBhvr>
                                        <p:cTn id="12" dur="1" fill="hold">
                                          <p:stCondLst>
                                            <p:cond delay="1000"/>
                                          </p:stCondLst>
                                        </p:cTn>
                                        <p:tgtEl>
                                          <p:spTgt spid="1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10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12"/>
                                        </p:tgtEl>
                                      </p:cBhvr>
                                    </p:animEffect>
                                    <p:set>
                                      <p:cBhvr>
                                        <p:cTn id="22" dur="1" fill="hold">
                                          <p:stCondLst>
                                            <p:cond delay="1000"/>
                                          </p:stCondLst>
                                        </p:cTn>
                                        <p:tgtEl>
                                          <p:spTgt spid="1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1000"/>
                                        <p:tgtEl>
                                          <p:spTgt spid="1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11"/>
                                        </p:tgtEl>
                                      </p:cBhvr>
                                    </p:animEffect>
                                    <p:set>
                                      <p:cBhvr>
                                        <p:cTn id="32" dur="1" fill="hold">
                                          <p:stCondLst>
                                            <p:cond delay="1000"/>
                                          </p:stCondLst>
                                        </p:cTn>
                                        <p:tgtEl>
                                          <p:spTgt spid="1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1000"/>
                                        <p:tgtEl>
                                          <p:spTgt spid="1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13"/>
                                        </p:tgtEl>
                                      </p:cBhvr>
                                    </p:animEffect>
                                    <p:set>
                                      <p:cBhvr>
                                        <p:cTn id="42" dur="1" fill="hold">
                                          <p:stCondLst>
                                            <p:cond delay="1000"/>
                                          </p:stCondLst>
                                        </p:cTn>
                                        <p:tgtEl>
                                          <p:spTgt spid="1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fade">
                                      <p:cBhvr>
                                        <p:cTn id="4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20" name="Google Shape;120;p1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b="1"/>
          </a:p>
        </p:txBody>
      </p:sp>
      <p:pic>
        <p:nvPicPr>
          <p:cNvPr id="121" name="Google Shape;121;p19"/>
          <p:cNvPicPr preferRelativeResize="0"/>
          <p:nvPr/>
        </p:nvPicPr>
        <p:blipFill>
          <a:blip r:embed="rId3">
            <a:alphaModFix/>
          </a:blip>
          <a:stretch>
            <a:fillRect/>
          </a:stretch>
        </p:blipFill>
        <p:spPr>
          <a:xfrm>
            <a:off x="2003786" y="0"/>
            <a:ext cx="5629428" cy="5143500"/>
          </a:xfrm>
          <a:prstGeom prst="rect">
            <a:avLst/>
          </a:prstGeom>
          <a:noFill/>
          <a:ln>
            <a:noFill/>
          </a:ln>
        </p:spPr>
      </p:pic>
      <p:pic>
        <p:nvPicPr>
          <p:cNvPr id="122" name="Google Shape;122;p19"/>
          <p:cNvPicPr preferRelativeResize="0"/>
          <p:nvPr/>
        </p:nvPicPr>
        <p:blipFill>
          <a:blip r:embed="rId4">
            <a:alphaModFix/>
          </a:blip>
          <a:stretch>
            <a:fillRect/>
          </a:stretch>
        </p:blipFill>
        <p:spPr>
          <a:xfrm>
            <a:off x="1757286" y="78450"/>
            <a:ext cx="5629428" cy="5143500"/>
          </a:xfrm>
          <a:prstGeom prst="rect">
            <a:avLst/>
          </a:prstGeom>
          <a:noFill/>
          <a:ln>
            <a:noFill/>
          </a:ln>
        </p:spPr>
      </p:pic>
      <p:pic>
        <p:nvPicPr>
          <p:cNvPr id="123" name="Google Shape;123;p19"/>
          <p:cNvPicPr preferRelativeResize="0"/>
          <p:nvPr/>
        </p:nvPicPr>
        <p:blipFill>
          <a:blip r:embed="rId5">
            <a:alphaModFix/>
          </a:blip>
          <a:stretch>
            <a:fillRect/>
          </a:stretch>
        </p:blipFill>
        <p:spPr>
          <a:xfrm>
            <a:off x="2564637" y="179300"/>
            <a:ext cx="3639127" cy="5143501"/>
          </a:xfrm>
          <a:prstGeom prst="rect">
            <a:avLst/>
          </a:prstGeom>
          <a:noFill/>
          <a:ln>
            <a:noFill/>
          </a:ln>
        </p:spPr>
      </p:pic>
      <p:pic>
        <p:nvPicPr>
          <p:cNvPr id="124" name="Google Shape;124;p19"/>
          <p:cNvPicPr preferRelativeResize="0"/>
          <p:nvPr/>
        </p:nvPicPr>
        <p:blipFill>
          <a:blip r:embed="rId6">
            <a:alphaModFix/>
          </a:blip>
          <a:stretch>
            <a:fillRect/>
          </a:stretch>
        </p:blipFill>
        <p:spPr>
          <a:xfrm>
            <a:off x="2719250" y="0"/>
            <a:ext cx="4373351" cy="5143500"/>
          </a:xfrm>
          <a:prstGeom prst="rect">
            <a:avLst/>
          </a:prstGeom>
          <a:noFill/>
          <a:ln>
            <a:noFill/>
          </a:ln>
        </p:spPr>
      </p:pic>
      <p:pic>
        <p:nvPicPr>
          <p:cNvPr id="125" name="Google Shape;125;p19"/>
          <p:cNvPicPr preferRelativeResize="0"/>
          <p:nvPr/>
        </p:nvPicPr>
        <p:blipFill>
          <a:blip r:embed="rId7">
            <a:alphaModFix/>
          </a:blip>
          <a:stretch>
            <a:fillRect/>
          </a:stretch>
        </p:blipFill>
        <p:spPr>
          <a:xfrm>
            <a:off x="1567800" y="372500"/>
            <a:ext cx="4373351" cy="5143500"/>
          </a:xfrm>
          <a:prstGeom prst="rect">
            <a:avLst/>
          </a:prstGeom>
          <a:noFill/>
          <a:ln>
            <a:noFill/>
          </a:ln>
        </p:spPr>
      </p:pic>
      <p:pic>
        <p:nvPicPr>
          <p:cNvPr id="126" name="Google Shape;126;p19"/>
          <p:cNvPicPr preferRelativeResize="0"/>
          <p:nvPr/>
        </p:nvPicPr>
        <p:blipFill>
          <a:blip r:embed="rId8">
            <a:alphaModFix/>
          </a:blip>
          <a:stretch>
            <a:fillRect/>
          </a:stretch>
        </p:blipFill>
        <p:spPr>
          <a:xfrm>
            <a:off x="2564625" y="78450"/>
            <a:ext cx="4373351" cy="5143500"/>
          </a:xfrm>
          <a:prstGeom prst="rect">
            <a:avLst/>
          </a:prstGeom>
          <a:noFill/>
          <a:ln>
            <a:noFill/>
          </a:ln>
        </p:spPr>
      </p:pic>
      <p:pic>
        <p:nvPicPr>
          <p:cNvPr id="127" name="Google Shape;127;p19"/>
          <p:cNvPicPr preferRelativeResize="0"/>
          <p:nvPr/>
        </p:nvPicPr>
        <p:blipFill>
          <a:blip r:embed="rId9">
            <a:alphaModFix/>
          </a:blip>
          <a:stretch>
            <a:fillRect/>
          </a:stretch>
        </p:blipFill>
        <p:spPr>
          <a:xfrm>
            <a:off x="2320300" y="0"/>
            <a:ext cx="4373351" cy="5143500"/>
          </a:xfrm>
          <a:prstGeom prst="rect">
            <a:avLst/>
          </a:prstGeom>
          <a:noFill/>
          <a:ln>
            <a:noFill/>
          </a:ln>
        </p:spPr>
      </p:pic>
      <p:pic>
        <p:nvPicPr>
          <p:cNvPr id="128" name="Google Shape;128;p19"/>
          <p:cNvPicPr preferRelativeResize="0"/>
          <p:nvPr/>
        </p:nvPicPr>
        <p:blipFill>
          <a:blip r:embed="rId10">
            <a:alphaModFix/>
          </a:blip>
          <a:stretch>
            <a:fillRect/>
          </a:stretch>
        </p:blipFill>
        <p:spPr>
          <a:xfrm>
            <a:off x="2272425" y="246550"/>
            <a:ext cx="4373351" cy="5143500"/>
          </a:xfrm>
          <a:prstGeom prst="rect">
            <a:avLst/>
          </a:prstGeom>
          <a:noFill/>
          <a:ln>
            <a:noFill/>
          </a:ln>
        </p:spPr>
      </p:pic>
      <p:pic>
        <p:nvPicPr>
          <p:cNvPr id="129" name="Google Shape;129;p19"/>
          <p:cNvPicPr preferRelativeResize="0"/>
          <p:nvPr/>
        </p:nvPicPr>
        <p:blipFill>
          <a:blip r:embed="rId11">
            <a:alphaModFix/>
          </a:blip>
          <a:stretch>
            <a:fillRect/>
          </a:stretch>
        </p:blipFill>
        <p:spPr>
          <a:xfrm>
            <a:off x="2272425" y="457200"/>
            <a:ext cx="4373351" cy="5143500"/>
          </a:xfrm>
          <a:prstGeom prst="rect">
            <a:avLst/>
          </a:prstGeom>
          <a:noFill/>
          <a:ln>
            <a:noFill/>
          </a:ln>
        </p:spPr>
      </p:pic>
      <p:pic>
        <p:nvPicPr>
          <p:cNvPr id="130" name="Google Shape;130;p19"/>
          <p:cNvPicPr preferRelativeResize="0"/>
          <p:nvPr/>
        </p:nvPicPr>
        <p:blipFill>
          <a:blip r:embed="rId12">
            <a:alphaModFix/>
          </a:blip>
          <a:stretch>
            <a:fillRect/>
          </a:stretch>
        </p:blipFill>
        <p:spPr>
          <a:xfrm>
            <a:off x="2272425" y="575975"/>
            <a:ext cx="4373351" cy="5143500"/>
          </a:xfrm>
          <a:prstGeom prst="rect">
            <a:avLst/>
          </a:prstGeom>
          <a:noFill/>
          <a:ln>
            <a:noFill/>
          </a:ln>
        </p:spPr>
      </p:pic>
      <p:pic>
        <p:nvPicPr>
          <p:cNvPr id="131" name="Google Shape;131;p19"/>
          <p:cNvPicPr preferRelativeResize="0"/>
          <p:nvPr/>
        </p:nvPicPr>
        <p:blipFill>
          <a:blip r:embed="rId13">
            <a:alphaModFix/>
          </a:blip>
          <a:stretch>
            <a:fillRect/>
          </a:stretch>
        </p:blipFill>
        <p:spPr>
          <a:xfrm>
            <a:off x="2138800" y="672350"/>
            <a:ext cx="4373351" cy="5143500"/>
          </a:xfrm>
          <a:prstGeom prst="rect">
            <a:avLst/>
          </a:prstGeom>
          <a:noFill/>
          <a:ln>
            <a:noFill/>
          </a:ln>
        </p:spPr>
      </p:pic>
      <p:pic>
        <p:nvPicPr>
          <p:cNvPr id="132" name="Google Shape;132;p19"/>
          <p:cNvPicPr preferRelativeResize="0"/>
          <p:nvPr/>
        </p:nvPicPr>
        <p:blipFill>
          <a:blip r:embed="rId14">
            <a:alphaModFix/>
          </a:blip>
          <a:stretch>
            <a:fillRect/>
          </a:stretch>
        </p:blipFill>
        <p:spPr>
          <a:xfrm>
            <a:off x="1757275" y="327625"/>
            <a:ext cx="4373351" cy="5143500"/>
          </a:xfrm>
          <a:prstGeom prst="rect">
            <a:avLst/>
          </a:prstGeom>
          <a:noFill/>
          <a:ln>
            <a:noFill/>
          </a:ln>
        </p:spPr>
      </p:pic>
      <p:pic>
        <p:nvPicPr>
          <p:cNvPr id="133" name="Google Shape;133;p19"/>
          <p:cNvPicPr preferRelativeResize="0"/>
          <p:nvPr/>
        </p:nvPicPr>
        <p:blipFill>
          <a:blip r:embed="rId15">
            <a:alphaModFix/>
          </a:blip>
          <a:stretch>
            <a:fillRect/>
          </a:stretch>
        </p:blipFill>
        <p:spPr>
          <a:xfrm>
            <a:off x="1928125" y="179300"/>
            <a:ext cx="4373351" cy="5143500"/>
          </a:xfrm>
          <a:prstGeom prst="rect">
            <a:avLst/>
          </a:prstGeom>
          <a:noFill/>
          <a:ln>
            <a:noFill/>
          </a:ln>
        </p:spPr>
      </p:pic>
      <p:pic>
        <p:nvPicPr>
          <p:cNvPr id="134" name="Google Shape;134;p19"/>
          <p:cNvPicPr preferRelativeResize="0"/>
          <p:nvPr/>
        </p:nvPicPr>
        <p:blipFill>
          <a:blip r:embed="rId16">
            <a:alphaModFix/>
          </a:blip>
          <a:stretch>
            <a:fillRect/>
          </a:stretch>
        </p:blipFill>
        <p:spPr>
          <a:xfrm>
            <a:off x="2091725" y="179300"/>
            <a:ext cx="4373351"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22"/>
                                        </p:tgtEl>
                                      </p:cBhvr>
                                    </p:animEffect>
                                    <p:set>
                                      <p:cBhvr>
                                        <p:cTn id="12" dur="1" fill="hold">
                                          <p:stCondLst>
                                            <p:cond delay="1000"/>
                                          </p:stCondLst>
                                        </p:cTn>
                                        <p:tgtEl>
                                          <p:spTgt spid="1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1000"/>
                                        <p:tgtEl>
                                          <p:spTgt spid="1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21"/>
                                        </p:tgtEl>
                                      </p:cBhvr>
                                    </p:animEffect>
                                    <p:set>
                                      <p:cBhvr>
                                        <p:cTn id="22" dur="1" fill="hold">
                                          <p:stCondLst>
                                            <p:cond delay="1000"/>
                                          </p:stCondLst>
                                        </p:cTn>
                                        <p:tgtEl>
                                          <p:spTgt spid="1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1000"/>
                                        <p:tgtEl>
                                          <p:spTgt spid="1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23"/>
                                        </p:tgtEl>
                                      </p:cBhvr>
                                    </p:animEffect>
                                    <p:set>
                                      <p:cBhvr>
                                        <p:cTn id="32" dur="1" fill="hold">
                                          <p:stCondLst>
                                            <p:cond delay="1000"/>
                                          </p:stCondLst>
                                        </p:cTn>
                                        <p:tgtEl>
                                          <p:spTgt spid="1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fade">
                                      <p:cBhvr>
                                        <p:cTn id="37" dur="1000"/>
                                        <p:tgtEl>
                                          <p:spTgt spid="1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24"/>
                                        </p:tgtEl>
                                      </p:cBhvr>
                                    </p:animEffect>
                                    <p:set>
                                      <p:cBhvr>
                                        <p:cTn id="42" dur="1" fill="hold">
                                          <p:stCondLst>
                                            <p:cond delay="1000"/>
                                          </p:stCondLst>
                                        </p:cTn>
                                        <p:tgtEl>
                                          <p:spTgt spid="1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fade">
                                      <p:cBhvr>
                                        <p:cTn id="47" dur="1000"/>
                                        <p:tgtEl>
                                          <p:spTgt spid="1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125"/>
                                        </p:tgtEl>
                                      </p:cBhvr>
                                    </p:animEffect>
                                    <p:set>
                                      <p:cBhvr>
                                        <p:cTn id="52" dur="1" fill="hold">
                                          <p:stCondLst>
                                            <p:cond delay="1000"/>
                                          </p:stCondLst>
                                        </p:cTn>
                                        <p:tgtEl>
                                          <p:spTgt spid="12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fade">
                                      <p:cBhvr>
                                        <p:cTn id="57" dur="1000"/>
                                        <p:tgtEl>
                                          <p:spTgt spid="1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1000"/>
                                        <p:tgtEl>
                                          <p:spTgt spid="126"/>
                                        </p:tgtEl>
                                      </p:cBhvr>
                                    </p:animEffect>
                                    <p:set>
                                      <p:cBhvr>
                                        <p:cTn id="62" dur="1" fill="hold">
                                          <p:stCondLst>
                                            <p:cond delay="1000"/>
                                          </p:stCondLst>
                                        </p:cTn>
                                        <p:tgtEl>
                                          <p:spTgt spid="12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1000"/>
                                        <p:tgtEl>
                                          <p:spTgt spid="1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1000"/>
                                        <p:tgtEl>
                                          <p:spTgt spid="127"/>
                                        </p:tgtEl>
                                      </p:cBhvr>
                                    </p:animEffect>
                                    <p:set>
                                      <p:cBhvr>
                                        <p:cTn id="72" dur="1" fill="hold">
                                          <p:stCondLst>
                                            <p:cond delay="1000"/>
                                          </p:stCondLst>
                                        </p:cTn>
                                        <p:tgtEl>
                                          <p:spTgt spid="12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fade">
                                      <p:cBhvr>
                                        <p:cTn id="77" dur="1000"/>
                                        <p:tgtEl>
                                          <p:spTgt spid="1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1000"/>
                                        <p:tgtEl>
                                          <p:spTgt spid="128"/>
                                        </p:tgtEl>
                                      </p:cBhvr>
                                    </p:animEffect>
                                    <p:set>
                                      <p:cBhvr>
                                        <p:cTn id="82" dur="1" fill="hold">
                                          <p:stCondLst>
                                            <p:cond delay="1000"/>
                                          </p:stCondLst>
                                        </p:cTn>
                                        <p:tgtEl>
                                          <p:spTgt spid="12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9"/>
                                        </p:tgtEl>
                                        <p:attrNameLst>
                                          <p:attrName>style.visibility</p:attrName>
                                        </p:attrNameLst>
                                      </p:cBhvr>
                                      <p:to>
                                        <p:strVal val="visible"/>
                                      </p:to>
                                    </p:set>
                                    <p:animEffect transition="in" filter="fade">
                                      <p:cBhvr>
                                        <p:cTn id="87" dur="1000"/>
                                        <p:tgtEl>
                                          <p:spTgt spid="1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1000"/>
                                        <p:tgtEl>
                                          <p:spTgt spid="129"/>
                                        </p:tgtEl>
                                      </p:cBhvr>
                                    </p:animEffect>
                                    <p:set>
                                      <p:cBhvr>
                                        <p:cTn id="92" dur="1" fill="hold">
                                          <p:stCondLst>
                                            <p:cond delay="1000"/>
                                          </p:stCondLst>
                                        </p:cTn>
                                        <p:tgtEl>
                                          <p:spTgt spid="12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30"/>
                                        </p:tgtEl>
                                        <p:attrNameLst>
                                          <p:attrName>style.visibility</p:attrName>
                                        </p:attrNameLst>
                                      </p:cBhvr>
                                      <p:to>
                                        <p:strVal val="visible"/>
                                      </p:to>
                                    </p:set>
                                    <p:animEffect transition="in" filter="fade">
                                      <p:cBhvr>
                                        <p:cTn id="97" dur="1000"/>
                                        <p:tgtEl>
                                          <p:spTgt spid="1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1000"/>
                                        <p:tgtEl>
                                          <p:spTgt spid="130"/>
                                        </p:tgtEl>
                                      </p:cBhvr>
                                    </p:animEffect>
                                    <p:set>
                                      <p:cBhvr>
                                        <p:cTn id="102" dur="1" fill="hold">
                                          <p:stCondLst>
                                            <p:cond delay="1000"/>
                                          </p:stCondLst>
                                        </p:cTn>
                                        <p:tgtEl>
                                          <p:spTgt spid="1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31"/>
                                        </p:tgtEl>
                                        <p:attrNameLst>
                                          <p:attrName>style.visibility</p:attrName>
                                        </p:attrNameLst>
                                      </p:cBhvr>
                                      <p:to>
                                        <p:strVal val="visible"/>
                                      </p:to>
                                    </p:set>
                                    <p:animEffect transition="in" filter="fade">
                                      <p:cBhvr>
                                        <p:cTn id="107" dur="1000"/>
                                        <p:tgtEl>
                                          <p:spTgt spid="13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131"/>
                                        </p:tgtEl>
                                      </p:cBhvr>
                                    </p:animEffect>
                                    <p:set>
                                      <p:cBhvr>
                                        <p:cTn id="112" dur="1" fill="hold">
                                          <p:stCondLst>
                                            <p:cond delay="1000"/>
                                          </p:stCondLst>
                                        </p:cTn>
                                        <p:tgtEl>
                                          <p:spTgt spid="13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32"/>
                                        </p:tgtEl>
                                        <p:attrNameLst>
                                          <p:attrName>style.visibility</p:attrName>
                                        </p:attrNameLst>
                                      </p:cBhvr>
                                      <p:to>
                                        <p:strVal val="visible"/>
                                      </p:to>
                                    </p:set>
                                    <p:animEffect transition="in" filter="fade">
                                      <p:cBhvr>
                                        <p:cTn id="117" dur="1000"/>
                                        <p:tgtEl>
                                          <p:spTgt spid="13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nodeType="clickEffect">
                                  <p:stCondLst>
                                    <p:cond delay="0"/>
                                  </p:stCondLst>
                                  <p:childTnLst>
                                    <p:animEffect transition="out" filter="fade">
                                      <p:cBhvr>
                                        <p:cTn id="121" dur="1000"/>
                                        <p:tgtEl>
                                          <p:spTgt spid="132"/>
                                        </p:tgtEl>
                                      </p:cBhvr>
                                    </p:animEffect>
                                    <p:set>
                                      <p:cBhvr>
                                        <p:cTn id="122" dur="1" fill="hold">
                                          <p:stCondLst>
                                            <p:cond delay="1000"/>
                                          </p:stCondLst>
                                        </p:cTn>
                                        <p:tgtEl>
                                          <p:spTgt spid="132"/>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33"/>
                                        </p:tgtEl>
                                        <p:attrNameLst>
                                          <p:attrName>style.visibility</p:attrName>
                                        </p:attrNameLst>
                                      </p:cBhvr>
                                      <p:to>
                                        <p:strVal val="visible"/>
                                      </p:to>
                                    </p:set>
                                    <p:animEffect transition="in" filter="fade">
                                      <p:cBhvr>
                                        <p:cTn id="127" dur="1000"/>
                                        <p:tgtEl>
                                          <p:spTgt spid="1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nodeType="clickEffect">
                                  <p:stCondLst>
                                    <p:cond delay="0"/>
                                  </p:stCondLst>
                                  <p:childTnLst>
                                    <p:animEffect transition="out" filter="fade">
                                      <p:cBhvr>
                                        <p:cTn id="131" dur="1000"/>
                                        <p:tgtEl>
                                          <p:spTgt spid="133"/>
                                        </p:tgtEl>
                                      </p:cBhvr>
                                    </p:animEffect>
                                    <p:set>
                                      <p:cBhvr>
                                        <p:cTn id="132" dur="1" fill="hold">
                                          <p:stCondLst>
                                            <p:cond delay="1000"/>
                                          </p:stCondLst>
                                        </p:cTn>
                                        <p:tgtEl>
                                          <p:spTgt spid="133"/>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34"/>
                                        </p:tgtEl>
                                        <p:attrNameLst>
                                          <p:attrName>style.visibility</p:attrName>
                                        </p:attrNameLst>
                                      </p:cBhvr>
                                      <p:to>
                                        <p:strVal val="visible"/>
                                      </p:to>
                                    </p:set>
                                    <p:animEffect transition="in" filter="fade">
                                      <p:cBhvr>
                                        <p:cTn id="137" dur="1000"/>
                                        <p:tgtEl>
                                          <p:spTgt spid="13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nodeType="clickEffect">
                                  <p:stCondLst>
                                    <p:cond delay="0"/>
                                  </p:stCondLst>
                                  <p:childTnLst>
                                    <p:animEffect transition="out" filter="fade">
                                      <p:cBhvr>
                                        <p:cTn id="141" dur="1000"/>
                                        <p:tgtEl>
                                          <p:spTgt spid="134"/>
                                        </p:tgtEl>
                                      </p:cBhvr>
                                    </p:animEffect>
                                    <p:set>
                                      <p:cBhvr>
                                        <p:cTn id="142" dur="1" fill="hold">
                                          <p:stCondLst>
                                            <p:cond delay="100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Logistic regression Model</a:t>
            </a:r>
            <a:endParaRPr/>
          </a:p>
        </p:txBody>
      </p:sp>
      <p:sp>
        <p:nvSpPr>
          <p:cNvPr id="140" name="Google Shape;140;p2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1" name="Google Shape;141;p20"/>
          <p:cNvPicPr preferRelativeResize="0"/>
          <p:nvPr/>
        </p:nvPicPr>
        <p:blipFill>
          <a:blip r:embed="rId3">
            <a:alphaModFix/>
          </a:blip>
          <a:stretch>
            <a:fillRect/>
          </a:stretch>
        </p:blipFill>
        <p:spPr>
          <a:xfrm>
            <a:off x="936900" y="1409050"/>
            <a:ext cx="7270199" cy="3412550"/>
          </a:xfrm>
          <a:prstGeom prst="rect">
            <a:avLst/>
          </a:prstGeom>
          <a:noFill/>
          <a:ln>
            <a:noFill/>
          </a:ln>
        </p:spPr>
      </p:pic>
      <p:pic>
        <p:nvPicPr>
          <p:cNvPr id="142" name="Google Shape;142;p20"/>
          <p:cNvPicPr preferRelativeResize="0"/>
          <p:nvPr/>
        </p:nvPicPr>
        <p:blipFill>
          <a:blip r:embed="rId4">
            <a:alphaModFix/>
          </a:blip>
          <a:stretch>
            <a:fillRect/>
          </a:stretch>
        </p:blipFill>
        <p:spPr>
          <a:xfrm>
            <a:off x="936900" y="1374900"/>
            <a:ext cx="7691101" cy="3480850"/>
          </a:xfrm>
          <a:prstGeom prst="rect">
            <a:avLst/>
          </a:prstGeom>
          <a:noFill/>
          <a:ln>
            <a:noFill/>
          </a:ln>
        </p:spPr>
      </p:pic>
      <p:pic>
        <p:nvPicPr>
          <p:cNvPr id="143" name="Google Shape;143;p20"/>
          <p:cNvPicPr preferRelativeResize="0"/>
          <p:nvPr/>
        </p:nvPicPr>
        <p:blipFill>
          <a:blip r:embed="rId5">
            <a:alphaModFix/>
          </a:blip>
          <a:stretch>
            <a:fillRect/>
          </a:stretch>
        </p:blipFill>
        <p:spPr>
          <a:xfrm>
            <a:off x="936900" y="1017800"/>
            <a:ext cx="7021374" cy="3900325"/>
          </a:xfrm>
          <a:prstGeom prst="rect">
            <a:avLst/>
          </a:prstGeom>
          <a:noFill/>
          <a:ln>
            <a:noFill/>
          </a:ln>
        </p:spPr>
      </p:pic>
      <p:pic>
        <p:nvPicPr>
          <p:cNvPr id="144" name="Google Shape;144;p20"/>
          <p:cNvPicPr preferRelativeResize="0"/>
          <p:nvPr/>
        </p:nvPicPr>
        <p:blipFill>
          <a:blip r:embed="rId6">
            <a:alphaModFix/>
          </a:blip>
          <a:stretch>
            <a:fillRect/>
          </a:stretch>
        </p:blipFill>
        <p:spPr>
          <a:xfrm>
            <a:off x="470625" y="1022552"/>
            <a:ext cx="9144002" cy="3753647"/>
          </a:xfrm>
          <a:prstGeom prst="rect">
            <a:avLst/>
          </a:prstGeom>
          <a:noFill/>
          <a:ln>
            <a:noFill/>
          </a:ln>
        </p:spPr>
      </p:pic>
      <p:pic>
        <p:nvPicPr>
          <p:cNvPr id="145" name="Google Shape;145;p20"/>
          <p:cNvPicPr preferRelativeResize="0"/>
          <p:nvPr/>
        </p:nvPicPr>
        <p:blipFill>
          <a:blip r:embed="rId7">
            <a:alphaModFix/>
          </a:blip>
          <a:stretch>
            <a:fillRect/>
          </a:stretch>
        </p:blipFill>
        <p:spPr>
          <a:xfrm>
            <a:off x="380050" y="2008624"/>
            <a:ext cx="8383901" cy="2415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41"/>
                                        </p:tgtEl>
                                      </p:cBhvr>
                                    </p:animEffect>
                                    <p:set>
                                      <p:cBhvr>
                                        <p:cTn id="12" dur="1" fill="hold">
                                          <p:stCondLst>
                                            <p:cond delay="1000"/>
                                          </p:stCondLst>
                                        </p:cTn>
                                        <p:tgtEl>
                                          <p:spTgt spid="1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42"/>
                                        </p:tgtEl>
                                      </p:cBhvr>
                                    </p:animEffect>
                                    <p:set>
                                      <p:cBhvr>
                                        <p:cTn id="22" dur="1" fill="hold">
                                          <p:stCondLst>
                                            <p:cond delay="1000"/>
                                          </p:stCondLst>
                                        </p:cTn>
                                        <p:tgtEl>
                                          <p:spTgt spid="1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1000"/>
                                        <p:tgtEl>
                                          <p:spTgt spid="1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43"/>
                                        </p:tgtEl>
                                      </p:cBhvr>
                                    </p:animEffect>
                                    <p:set>
                                      <p:cBhvr>
                                        <p:cTn id="32" dur="1" fill="hold">
                                          <p:stCondLst>
                                            <p:cond delay="1000"/>
                                          </p:stCondLst>
                                        </p:cTn>
                                        <p:tgtEl>
                                          <p:spTgt spid="14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3700"/>
                                        <p:tgtEl>
                                          <p:spTgt spid="1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44"/>
                                        </p:tgtEl>
                                      </p:cBhvr>
                                    </p:animEffect>
                                    <p:set>
                                      <p:cBhvr>
                                        <p:cTn id="42" dur="1" fill="hold">
                                          <p:stCondLst>
                                            <p:cond delay="1000"/>
                                          </p:stCondLst>
                                        </p:cTn>
                                        <p:tgtEl>
                                          <p:spTgt spid="14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fade">
                                      <p:cBhvr>
                                        <p:cTn id="47" dur="1000"/>
                                        <p:tgtEl>
                                          <p:spTgt spid="1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145"/>
                                        </p:tgtEl>
                                      </p:cBhvr>
                                    </p:animEffect>
                                    <p:set>
                                      <p:cBhvr>
                                        <p:cTn id="52" dur="1" fill="hold">
                                          <p:stCondLst>
                                            <p:cond delay="1000"/>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Assumptions</a:t>
            </a:r>
            <a:endParaRPr/>
          </a:p>
        </p:txBody>
      </p:sp>
      <p:sp>
        <p:nvSpPr>
          <p:cNvPr id="151" name="Google Shape;151;p2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a:p>
        </p:txBody>
      </p:sp>
      <p:pic>
        <p:nvPicPr>
          <p:cNvPr id="152" name="Google Shape;152;p21"/>
          <p:cNvPicPr preferRelativeResize="0"/>
          <p:nvPr/>
        </p:nvPicPr>
        <p:blipFill>
          <a:blip r:embed="rId3">
            <a:alphaModFix/>
          </a:blip>
          <a:stretch>
            <a:fillRect/>
          </a:stretch>
        </p:blipFill>
        <p:spPr>
          <a:xfrm>
            <a:off x="637950" y="1190475"/>
            <a:ext cx="7285400" cy="3417799"/>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622</Words>
  <Application>Microsoft Office PowerPoint</Application>
  <PresentationFormat>On-screen Show (16:9)</PresentationFormat>
  <Paragraphs>108</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Open Sans</vt:lpstr>
      <vt:lpstr>Source Code Pro</vt:lpstr>
      <vt:lpstr>Roboto</vt:lpstr>
      <vt:lpstr>Economica</vt:lpstr>
      <vt:lpstr>Luxe</vt:lpstr>
      <vt:lpstr>PowerPoint Presentation</vt:lpstr>
      <vt:lpstr>Dataset</vt:lpstr>
      <vt:lpstr>Data Attributes</vt:lpstr>
      <vt:lpstr>Data Cleaning</vt:lpstr>
      <vt:lpstr>Data Transformation</vt:lpstr>
      <vt:lpstr>EDA</vt:lpstr>
      <vt:lpstr>PowerPoint Presentation</vt:lpstr>
      <vt:lpstr>Logistic regression Model</vt:lpstr>
      <vt:lpstr>Assumptions</vt:lpstr>
      <vt:lpstr>Variance Inflation factor</vt:lpstr>
      <vt:lpstr>Model Prediction </vt:lpstr>
      <vt:lpstr>PowerPoint Presentation</vt:lpstr>
      <vt:lpstr>PowerPoint Presentation</vt:lpstr>
      <vt:lpstr> Kriging model</vt:lpstr>
      <vt:lpstr>PowerPoint Presentation</vt:lpstr>
      <vt:lpstr>Time series forecasting</vt:lpstr>
      <vt:lpstr>Findings</vt:lpstr>
      <vt:lpstr>Findings</vt:lpstr>
      <vt:lpstr>Findings</vt:lpstr>
      <vt:lpstr>Findings</vt:lpstr>
      <vt:lpstr>Findings</vt:lpstr>
      <vt:lpstr>Findings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16692</dc:creator>
  <cp:lastModifiedBy>Nagori, Aditya</cp:lastModifiedBy>
  <cp:revision>3</cp:revision>
  <dcterms:modified xsi:type="dcterms:W3CDTF">2023-06-13T02:04:51Z</dcterms:modified>
</cp:coreProperties>
</file>